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90" r:id="rId2"/>
    <p:sldId id="320" r:id="rId3"/>
    <p:sldId id="317" r:id="rId4"/>
    <p:sldId id="292" r:id="rId5"/>
    <p:sldId id="258" r:id="rId6"/>
    <p:sldId id="309" r:id="rId7"/>
    <p:sldId id="329" r:id="rId8"/>
    <p:sldId id="293" r:id="rId9"/>
    <p:sldId id="294" r:id="rId10"/>
    <p:sldId id="330" r:id="rId11"/>
    <p:sldId id="268" r:id="rId12"/>
    <p:sldId id="318" r:id="rId13"/>
    <p:sldId id="310" r:id="rId14"/>
    <p:sldId id="315" r:id="rId15"/>
    <p:sldId id="316" r:id="rId16"/>
    <p:sldId id="311" r:id="rId17"/>
    <p:sldId id="313" r:id="rId18"/>
    <p:sldId id="312" r:id="rId19"/>
    <p:sldId id="295" r:id="rId20"/>
    <p:sldId id="296" r:id="rId21"/>
    <p:sldId id="297" r:id="rId22"/>
    <p:sldId id="303" r:id="rId23"/>
    <p:sldId id="298" r:id="rId24"/>
    <p:sldId id="304" r:id="rId25"/>
    <p:sldId id="299" r:id="rId26"/>
    <p:sldId id="305" r:id="rId27"/>
    <p:sldId id="300" r:id="rId28"/>
    <p:sldId id="306" r:id="rId29"/>
    <p:sldId id="301" r:id="rId30"/>
    <p:sldId id="307" r:id="rId31"/>
    <p:sldId id="308" r:id="rId32"/>
    <p:sldId id="302" r:id="rId33"/>
    <p:sldId id="281" r:id="rId34"/>
    <p:sldId id="282" r:id="rId35"/>
    <p:sldId id="283" r:id="rId36"/>
    <p:sldId id="285" r:id="rId37"/>
    <p:sldId id="314" r:id="rId38"/>
    <p:sldId id="275" r:id="rId39"/>
    <p:sldId id="271" r:id="rId40"/>
    <p:sldId id="273" r:id="rId41"/>
    <p:sldId id="270" r:id="rId42"/>
    <p:sldId id="274" r:id="rId43"/>
    <p:sldId id="323" r:id="rId44"/>
    <p:sldId id="324" r:id="rId45"/>
    <p:sldId id="325" r:id="rId46"/>
    <p:sldId id="277" r:id="rId47"/>
    <p:sldId id="278" r:id="rId48"/>
    <p:sldId id="279" r:id="rId49"/>
    <p:sldId id="260" r:id="rId50"/>
    <p:sldId id="269" r:id="rId51"/>
    <p:sldId id="287" r:id="rId52"/>
    <p:sldId id="265" r:id="rId53"/>
    <p:sldId id="266" r:id="rId54"/>
    <p:sldId id="328" r:id="rId55"/>
    <p:sldId id="322"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5820" autoAdjust="0"/>
  </p:normalViewPr>
  <p:slideViewPr>
    <p:cSldViewPr snapToGrid="0">
      <p:cViewPr varScale="1">
        <p:scale>
          <a:sx n="94" d="100"/>
          <a:sy n="94" d="100"/>
        </p:scale>
        <p:origin x="182"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C078A-8770-408A-859E-29FD72A7272D}" type="datetimeFigureOut">
              <a:rPr lang="en-US" smtClean="0"/>
              <a:t>7/19/2026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924CA5-16AB-4EC9-B67C-ADA85B0C4F84}" type="slidenum">
              <a:rPr lang="en-US" smtClean="0"/>
              <a:t>‹#›</a:t>
            </a:fld>
            <a:endParaRPr lang="en-US"/>
          </a:p>
        </p:txBody>
      </p:sp>
    </p:spTree>
    <p:extLst>
      <p:ext uri="{BB962C8B-B14F-4D97-AF65-F5344CB8AC3E}">
        <p14:creationId xmlns:p14="http://schemas.microsoft.com/office/powerpoint/2010/main" val="3598063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924CA5-16AB-4EC9-B67C-ADA85B0C4F84}" type="slidenum">
              <a:rPr lang="en-US" smtClean="0"/>
              <a:t>1</a:t>
            </a:fld>
            <a:endParaRPr lang="en-US"/>
          </a:p>
        </p:txBody>
      </p:sp>
    </p:spTree>
    <p:extLst>
      <p:ext uri="{BB962C8B-B14F-4D97-AF65-F5344CB8AC3E}">
        <p14:creationId xmlns:p14="http://schemas.microsoft.com/office/powerpoint/2010/main" val="108706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25 December 1923 – 5 December 2009     Like HPB's goal of presenting a "synthesis of science, religion and philosophy", </a:t>
            </a:r>
            <a:r>
              <a:rPr lang="en-US" dirty="0" err="1" smtClean="0"/>
              <a:t>Sivananda's</a:t>
            </a:r>
            <a:r>
              <a:rPr lang="en-US" dirty="0" smtClean="0"/>
              <a:t> philosophy focused on making spiritual and yogic teachings accessible to all. Both emphasized bringing ancient wisdom into the modern era. Sivananda published a major philosophical work titled Unity of Religions (cataloged under ES38 by the Divine Life Society Publication League). While this text outlines the shared essence of all major world traditions, it addresses the core premise of the Theosophical Movement: the synthesis of science, philosophy, and religion to foster a "Universal Brotherhood of Humanity". In this text, Sivananda validates the structural efforts of modern interfaith movements—including the foundational role played by early esoteric and theosophical societies—in breaking down dogmatic barriers between East and West.  </a:t>
            </a:r>
            <a:endParaRPr lang="en-US" dirty="0"/>
          </a:p>
        </p:txBody>
      </p:sp>
      <p:sp>
        <p:nvSpPr>
          <p:cNvPr id="4" name="Slide Number Placeholder 3"/>
          <p:cNvSpPr>
            <a:spLocks noGrp="1"/>
          </p:cNvSpPr>
          <p:nvPr>
            <p:ph type="sldNum" sz="quarter" idx="10"/>
          </p:nvPr>
        </p:nvSpPr>
        <p:spPr/>
        <p:txBody>
          <a:bodyPr/>
          <a:lstStyle/>
          <a:p>
            <a:fld id="{65924CA5-16AB-4EC9-B67C-ADA85B0C4F84}" type="slidenum">
              <a:rPr lang="en-US" smtClean="0"/>
              <a:t>3</a:t>
            </a:fld>
            <a:endParaRPr lang="en-US"/>
          </a:p>
        </p:txBody>
      </p:sp>
    </p:spTree>
    <p:extLst>
      <p:ext uri="{BB962C8B-B14F-4D97-AF65-F5344CB8AC3E}">
        <p14:creationId xmlns:p14="http://schemas.microsoft.com/office/powerpoint/2010/main" val="1848138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official emblem that represents the principle of "as above, so below" in Theosophy is The Seal of the Theosophical </a:t>
            </a:r>
            <a:r>
              <a:rPr lang="en-US" dirty="0" err="1" smtClean="0"/>
              <a:t>Society.The</a:t>
            </a:r>
            <a:r>
              <a:rPr lang="en-US" dirty="0" smtClean="0"/>
              <a:t> primary representation of this axiom within the seal is the Interlaced Triangles (The Hexagram). The light triangle pointing upward represents the divine spirit, energy, or consciousness reaching upward ("as above"). The dark triangle pointing downward represents matter, manifestation, or physical reality descending ("so below"). Interlocked, they signify that the spiritual and physical worlds are perfect reflections and dependencies of one another. Decoding the Symbols of the </a:t>
            </a:r>
            <a:r>
              <a:rPr lang="en-US" dirty="0" err="1" smtClean="0"/>
              <a:t>SealBeyond</a:t>
            </a:r>
            <a:r>
              <a:rPr lang="en-US" dirty="0" smtClean="0"/>
              <a:t> the central hexagram, the entire emblem functions as a map of the universe's interconnected </a:t>
            </a:r>
            <a:r>
              <a:rPr lang="en-US" dirty="0" err="1" smtClean="0"/>
              <a:t>layers:The</a:t>
            </a:r>
            <a:r>
              <a:rPr lang="en-US" dirty="0" smtClean="0"/>
              <a:t> </a:t>
            </a:r>
            <a:r>
              <a:rPr lang="en-US" dirty="0" err="1" smtClean="0"/>
              <a:t>Ouroboros</a:t>
            </a:r>
            <a:r>
              <a:rPr lang="en-US" dirty="0" smtClean="0"/>
              <a:t> (The Serpent biting its tail): Enclosing the triangles, it represents cyclic eternity, the endless loop of cosmic evolution, and the boundary of the manifested </a:t>
            </a:r>
            <a:r>
              <a:rPr lang="en-US" dirty="0" err="1" smtClean="0"/>
              <a:t>universe.The</a:t>
            </a:r>
            <a:r>
              <a:rPr lang="en-US" dirty="0" smtClean="0"/>
              <a:t> Ankh: Positioned dead center, this Egyptian cross symbolizes life, consciousness, and the spirit triumphing over or breathing through </a:t>
            </a:r>
            <a:r>
              <a:rPr lang="en-US" dirty="0" err="1" smtClean="0"/>
              <a:t>matter.The</a:t>
            </a:r>
            <a:r>
              <a:rPr lang="en-US" dirty="0" smtClean="0"/>
              <a:t> Swastika / Whirling Cross: Positioned at the top vertex, it represents the dynamic, fiery energy of creation (</a:t>
            </a:r>
            <a:r>
              <a:rPr lang="en-US" dirty="0" err="1" smtClean="0"/>
              <a:t>Fohat</a:t>
            </a:r>
            <a:r>
              <a:rPr lang="en-US" dirty="0" smtClean="0"/>
              <a:t>) that spins the static cosmos into active </a:t>
            </a:r>
            <a:r>
              <a:rPr lang="en-US" dirty="0" err="1" smtClean="0"/>
              <a:t>motion.The</a:t>
            </a:r>
            <a:r>
              <a:rPr lang="en-US" dirty="0" smtClean="0"/>
              <a:t> Om (Aum): Crowned at the very top, this Sanskrit syllable represents the absolute, </a:t>
            </a:r>
            <a:r>
              <a:rPr lang="en-US" dirty="0" err="1" smtClean="0"/>
              <a:t>unmanifested</a:t>
            </a:r>
            <a:r>
              <a:rPr lang="en-US" dirty="0" smtClean="0"/>
              <a:t> divine sound from which all worlds emerge. Classic Hermetic </a:t>
            </a:r>
            <a:r>
              <a:rPr lang="en-US" dirty="0" err="1" smtClean="0"/>
              <a:t>CounterpartsWhile</a:t>
            </a:r>
            <a:r>
              <a:rPr lang="en-US" dirty="0" smtClean="0"/>
              <a:t> the interlaced seal is the official theosophical logo, the broader Western esoteric tradition often uses </a:t>
            </a:r>
            <a:r>
              <a:rPr lang="en-US" dirty="0" err="1" smtClean="0"/>
              <a:t>Eliphas</a:t>
            </a:r>
            <a:r>
              <a:rPr lang="en-US" dirty="0" smtClean="0"/>
              <a:t> </a:t>
            </a:r>
            <a:r>
              <a:rPr lang="en-US" dirty="0" err="1" smtClean="0"/>
              <a:t>Lévi's</a:t>
            </a:r>
            <a:r>
              <a:rPr lang="en-US" dirty="0" smtClean="0"/>
              <a:t> classic engraving of Solomon's Double Triangle to visually illustrate the "</a:t>
            </a:r>
            <a:r>
              <a:rPr lang="en-US" dirty="0" err="1" smtClean="0"/>
              <a:t>Macroprosopus</a:t>
            </a:r>
            <a:r>
              <a:rPr lang="en-US" dirty="0" smtClean="0"/>
              <a:t>" (The Great Face/Above) reflecting into the "</a:t>
            </a:r>
            <a:r>
              <a:rPr lang="en-US" dirty="0" err="1" smtClean="0"/>
              <a:t>Microprosopus</a:t>
            </a:r>
            <a:r>
              <a:rPr lang="en-US" dirty="0" smtClean="0"/>
              <a:t>" (The Lesser Face/Below).</a:t>
            </a:r>
            <a:endParaRPr lang="en-US" dirty="0"/>
          </a:p>
        </p:txBody>
      </p:sp>
      <p:sp>
        <p:nvSpPr>
          <p:cNvPr id="4" name="Slide Number Placeholder 3"/>
          <p:cNvSpPr>
            <a:spLocks noGrp="1"/>
          </p:cNvSpPr>
          <p:nvPr>
            <p:ph type="sldNum" sz="quarter" idx="10"/>
          </p:nvPr>
        </p:nvSpPr>
        <p:spPr/>
        <p:txBody>
          <a:bodyPr/>
          <a:lstStyle/>
          <a:p>
            <a:fld id="{65924CA5-16AB-4EC9-B67C-ADA85B0C4F84}" type="slidenum">
              <a:rPr lang="en-US" smtClean="0"/>
              <a:t>5</a:t>
            </a:fld>
            <a:endParaRPr lang="en-US"/>
          </a:p>
        </p:txBody>
      </p:sp>
    </p:spTree>
    <p:extLst>
      <p:ext uri="{BB962C8B-B14F-4D97-AF65-F5344CB8AC3E}">
        <p14:creationId xmlns:p14="http://schemas.microsoft.com/office/powerpoint/2010/main" val="4077812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II.  Identifying The Sevenfold Constitution of Man (The Vehicles of Consciousness)                                                                                       </a:t>
            </a:r>
          </a:p>
          <a:p>
            <a:endParaRPr lang="en-US" sz="1200" b="1" dirty="0" smtClean="0"/>
          </a:p>
          <a:p>
            <a:r>
              <a:rPr lang="en-US" sz="1200" b="1" dirty="0" smtClean="0"/>
              <a:t>The Lower Quaternary (The Temporary Personality):</a:t>
            </a:r>
          </a:p>
          <a:p>
            <a:endParaRPr lang="en-US" sz="1200" b="1" dirty="0" smtClean="0"/>
          </a:p>
          <a:p>
            <a:pPr marL="457200" indent="-457200">
              <a:buAutoNum type="arabicPeriod"/>
            </a:pPr>
            <a:r>
              <a:rPr lang="en-US" sz="1200" b="1" dirty="0" err="1" smtClean="0"/>
              <a:t>Sthula</a:t>
            </a:r>
            <a:r>
              <a:rPr lang="en-US" sz="1200" b="1" dirty="0" smtClean="0"/>
              <a:t> </a:t>
            </a:r>
            <a:r>
              <a:rPr lang="en-US" sz="1200" b="1" dirty="0" err="1" smtClean="0"/>
              <a:t>Sharira</a:t>
            </a:r>
            <a:r>
              <a:rPr lang="en-US" sz="1200" b="1" dirty="0" smtClean="0"/>
              <a:t>: The dense physical body.</a:t>
            </a:r>
          </a:p>
          <a:p>
            <a:pPr marL="457200" indent="-457200">
              <a:buAutoNum type="arabicPeriod"/>
            </a:pPr>
            <a:endParaRPr lang="en-US" sz="1200" b="1" dirty="0" smtClean="0"/>
          </a:p>
          <a:p>
            <a:pPr marL="457200" indent="-457200">
              <a:buAutoNum type="arabicPeriod"/>
            </a:pPr>
            <a:r>
              <a:rPr lang="en-US" sz="1200" b="1" dirty="0" smtClean="0"/>
              <a:t>Pranamaya Kosha (or Prana): The breath of life / vital energy vehicle.</a:t>
            </a:r>
          </a:p>
          <a:p>
            <a:pPr marL="457200" indent="-457200">
              <a:buAutoNum type="arabicPeriod"/>
            </a:pPr>
            <a:endParaRPr lang="en-US" sz="1200" b="1" dirty="0" smtClean="0"/>
          </a:p>
          <a:p>
            <a:r>
              <a:rPr lang="en-US" sz="1200" b="1" dirty="0" smtClean="0"/>
              <a:t>3.  </a:t>
            </a:r>
            <a:r>
              <a:rPr lang="en-US" sz="1200" b="1" dirty="0" err="1" smtClean="0"/>
              <a:t>Linga</a:t>
            </a:r>
            <a:r>
              <a:rPr lang="en-US" sz="1200" b="1" dirty="0" smtClean="0"/>
              <a:t> </a:t>
            </a:r>
            <a:r>
              <a:rPr lang="en-US" sz="1200" b="1" dirty="0" err="1" smtClean="0"/>
              <a:t>Sharira</a:t>
            </a:r>
            <a:r>
              <a:rPr lang="en-US" sz="1200" b="1" dirty="0" smtClean="0"/>
              <a:t>: The astral double, etheric double, or "model body." It forms the invisible blueprint upon which the physical body is built and cannot exist separate from it.</a:t>
            </a:r>
          </a:p>
          <a:p>
            <a:endParaRPr lang="en-US" sz="1200" b="1" dirty="0" smtClean="0"/>
          </a:p>
          <a:p>
            <a:r>
              <a:rPr lang="en-US" sz="1200" b="1" dirty="0" smtClean="0"/>
              <a:t>4.  Kama (or Kama-</a:t>
            </a:r>
            <a:r>
              <a:rPr lang="en-US" sz="1200" b="1" dirty="0" err="1" smtClean="0"/>
              <a:t>Rupa</a:t>
            </a:r>
            <a:r>
              <a:rPr lang="en-US" sz="1200" b="1" dirty="0" smtClean="0"/>
              <a:t>): The seat of animal desires, passions, and emotions. (When fused with intellect, it operates as Kama-</a:t>
            </a:r>
            <a:r>
              <a:rPr lang="en-US" sz="1200" b="1" dirty="0" err="1" smtClean="0"/>
              <a:t>Manas</a:t>
            </a:r>
            <a:r>
              <a:rPr lang="en-US" sz="1200" b="1" dirty="0" smtClean="0"/>
              <a:t> or the lower mind). The Higher Triad (The Immortal Soul/The Reincarnating Ego)</a:t>
            </a:r>
          </a:p>
          <a:p>
            <a:endParaRPr lang="en-US" sz="1200" b="1" dirty="0" smtClean="0"/>
          </a:p>
          <a:p>
            <a:r>
              <a:rPr lang="en-US" sz="1200" b="1" dirty="0" smtClean="0"/>
              <a:t>5.  </a:t>
            </a:r>
            <a:r>
              <a:rPr lang="en-US" sz="1200" b="1" dirty="0" err="1" smtClean="0"/>
              <a:t>Manas</a:t>
            </a:r>
            <a:r>
              <a:rPr lang="en-US" sz="1200" b="1" dirty="0" smtClean="0"/>
              <a:t>: The Higher Mind. The intellectual principle and the vehicle of abstract thought and spiritual ego.</a:t>
            </a:r>
          </a:p>
          <a:p>
            <a:endParaRPr lang="en-US" sz="1200" b="1" dirty="0" smtClean="0"/>
          </a:p>
          <a:p>
            <a:r>
              <a:rPr lang="en-US" sz="1200" b="1" dirty="0" smtClean="0"/>
              <a:t>6. </a:t>
            </a:r>
            <a:r>
              <a:rPr lang="en-US" sz="1200" b="1" dirty="0" err="1" smtClean="0"/>
              <a:t>Buddhi</a:t>
            </a:r>
            <a:r>
              <a:rPr lang="en-US" sz="1200" b="1" dirty="0" smtClean="0"/>
              <a:t>: The Intuitive Vehicle. The vehicle of pure soul-consciousness, universal love, discernment, and spiritual wisdom.</a:t>
            </a:r>
          </a:p>
          <a:p>
            <a:endParaRPr lang="en-US" sz="1200" b="1" dirty="0" smtClean="0"/>
          </a:p>
          <a:p>
            <a:r>
              <a:rPr lang="en-US" sz="1200" b="1" dirty="0" smtClean="0"/>
              <a:t>7. Atman: The Spirit. The highest divine spark, the True Self, which is ultimately one with the universal absolute.</a:t>
            </a:r>
          </a:p>
          <a:p>
            <a:endParaRPr lang="en-US" sz="1200" b="1" dirty="0" smtClean="0"/>
          </a:p>
          <a:p>
            <a:pPr marL="457200" indent="-457200">
              <a:buAutoNum type="arabicPeriod"/>
            </a:pPr>
            <a:endParaRPr lang="en-US" sz="1200" b="1" dirty="0"/>
          </a:p>
        </p:txBody>
      </p:sp>
      <p:sp>
        <p:nvSpPr>
          <p:cNvPr id="4" name="Slide Number Placeholder 3"/>
          <p:cNvSpPr>
            <a:spLocks noGrp="1"/>
          </p:cNvSpPr>
          <p:nvPr>
            <p:ph type="sldNum" sz="quarter" idx="10"/>
          </p:nvPr>
        </p:nvSpPr>
        <p:spPr/>
        <p:txBody>
          <a:bodyPr/>
          <a:lstStyle/>
          <a:p>
            <a:fld id="{65924CA5-16AB-4EC9-B67C-ADA85B0C4F84}" type="slidenum">
              <a:rPr lang="en-US" smtClean="0"/>
              <a:t>6</a:t>
            </a:fld>
            <a:endParaRPr lang="en-US"/>
          </a:p>
        </p:txBody>
      </p:sp>
    </p:spTree>
    <p:extLst>
      <p:ext uri="{BB962C8B-B14F-4D97-AF65-F5344CB8AC3E}">
        <p14:creationId xmlns:p14="http://schemas.microsoft.com/office/powerpoint/2010/main" val="2017495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924CA5-16AB-4EC9-B67C-ADA85B0C4F84}" type="slidenum">
              <a:rPr lang="en-US" smtClean="0"/>
              <a:t>9</a:t>
            </a:fld>
            <a:endParaRPr lang="en-US"/>
          </a:p>
        </p:txBody>
      </p:sp>
    </p:spTree>
    <p:extLst>
      <p:ext uri="{BB962C8B-B14F-4D97-AF65-F5344CB8AC3E}">
        <p14:creationId xmlns:p14="http://schemas.microsoft.com/office/powerpoint/2010/main" val="1551188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lnSpc>
                <a:spcPct val="107000"/>
              </a:lnSpc>
              <a:spcAft>
                <a:spcPts val="800"/>
              </a:spcAft>
            </a:pPr>
            <a:r>
              <a:rPr lang="en-US" sz="1200" b="1" dirty="0" smtClean="0">
                <a:effectLst/>
                <a:latin typeface="Arial" panose="020B0604020202020204" pitchFamily="34" charset="0"/>
                <a:ea typeface="Times New Roman" panose="02020603050405020304" pitchFamily="18" charset="0"/>
                <a:cs typeface="Times New Roman" panose="02020603050405020304" pitchFamily="18" charset="0"/>
              </a:rPr>
              <a:t>Esoteric Anatomy </a:t>
            </a:r>
          </a:p>
          <a:p>
            <a:pPr algn="ctr">
              <a:lnSpc>
                <a:spcPct val="107000"/>
              </a:lnSpc>
              <a:spcAft>
                <a:spcPts val="800"/>
              </a:spcAft>
            </a:pPr>
            <a:r>
              <a:rPr lang="en-US" sz="1200" b="1" dirty="0" smtClean="0">
                <a:effectLst/>
                <a:latin typeface="Arial" panose="020B0604020202020204" pitchFamily="34" charset="0"/>
                <a:ea typeface="Times New Roman" panose="02020603050405020304" pitchFamily="18" charset="0"/>
                <a:cs typeface="Times New Roman" panose="02020603050405020304" pitchFamily="18" charset="0"/>
              </a:rPr>
              <a:t>Prana and Chakras as Portals</a:t>
            </a:r>
          </a:p>
          <a:p>
            <a:pPr algn="ctr">
              <a:lnSpc>
                <a:spcPct val="107000"/>
              </a:lnSpc>
              <a:spcAft>
                <a:spcPts val="800"/>
              </a:spcAft>
            </a:pPr>
            <a:endParaRPr lang="en-US" sz="1200" b="1"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sz="1200" b="1" dirty="0" smtClean="0">
                <a:latin typeface="Arial" panose="020B0604020202020204" pitchFamily="34" charset="0"/>
                <a:ea typeface="Times New Roman" panose="02020603050405020304" pitchFamily="18" charset="0"/>
                <a:cs typeface="Times New Roman" panose="02020603050405020304" pitchFamily="18" charset="0"/>
              </a:rPr>
              <a:t>A Theosophical approach views the rotation of consciousness as an internal mapping and balancing the nadis (energy meridians) and the Chakras.</a:t>
            </a:r>
            <a:endParaRPr lang="en-US" sz="1200" b="1"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sz="1200" b="1" dirty="0" smtClean="0">
                <a:latin typeface="Arial" panose="020B0604020202020204" pitchFamily="34" charset="0"/>
                <a:ea typeface="Times New Roman" panose="02020603050405020304" pitchFamily="18" charset="0"/>
                <a:cs typeface="Times New Roman" panose="02020603050405020304" pitchFamily="18" charset="0"/>
              </a:rPr>
              <a:t>In esoteric anatomy, the physical body is merely the densest crystallization of a complex, multidimensional energetic anatomy.</a:t>
            </a:r>
          </a:p>
          <a:p>
            <a:pPr>
              <a:lnSpc>
                <a:spcPct val="107000"/>
              </a:lnSpc>
              <a:spcAft>
                <a:spcPts val="800"/>
              </a:spcAft>
            </a:pPr>
            <a:r>
              <a:rPr lang="en-US" sz="1200" b="1" dirty="0" smtClean="0">
                <a:latin typeface="Arial" panose="020B0604020202020204" pitchFamily="34" charset="0"/>
                <a:ea typeface="Times New Roman" panose="02020603050405020304" pitchFamily="18" charset="0"/>
                <a:cs typeface="Times New Roman" panose="02020603050405020304" pitchFamily="18" charset="0"/>
              </a:rPr>
              <a:t>Through the lens of Theosophy and Eastern Tantra, Prana is the vital currency, and the Chakras are the geometric portals that regulate its flow.</a:t>
            </a:r>
            <a:endParaRPr lang="en-US" sz="1200" b="1"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US" sz="9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65924CA5-16AB-4EC9-B67C-ADA85B0C4F84}" type="slidenum">
              <a:rPr lang="en-US" smtClean="0"/>
              <a:t>12</a:t>
            </a:fld>
            <a:endParaRPr lang="en-US"/>
          </a:p>
        </p:txBody>
      </p:sp>
    </p:spTree>
    <p:extLst>
      <p:ext uri="{BB962C8B-B14F-4D97-AF65-F5344CB8AC3E}">
        <p14:creationId xmlns:p14="http://schemas.microsoft.com/office/powerpoint/2010/main" val="2060125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a:t>
            </a:r>
            <a:r>
              <a:rPr lang="en-US" dirty="0" err="1" smtClean="0"/>
              <a:t>Nirav</a:t>
            </a:r>
            <a:r>
              <a:rPr lang="en-US" dirty="0" smtClean="0"/>
              <a:t> </a:t>
            </a:r>
            <a:r>
              <a:rPr lang="en-US" dirty="0" err="1" smtClean="0"/>
              <a:t>Jani</a:t>
            </a:r>
            <a:r>
              <a:rPr lang="en-US" dirty="0" smtClean="0"/>
              <a:t> of </a:t>
            </a:r>
            <a:r>
              <a:rPr lang="en-US" dirty="0" err="1" smtClean="0"/>
              <a:t>Bharatiya</a:t>
            </a:r>
            <a:r>
              <a:rPr lang="en-US" dirty="0" smtClean="0"/>
              <a:t> Sanskrit Vidya Kendra,  Nadis are the astral tubes made up of astral matter that carry psychic currents. The Sanskrit term ‘Nadi’ comes from the root ‘</a:t>
            </a:r>
            <a:r>
              <a:rPr lang="en-US" dirty="0" err="1" smtClean="0"/>
              <a:t>Nad</a:t>
            </a:r>
            <a:r>
              <a:rPr lang="en-US" dirty="0" smtClean="0"/>
              <a:t>’ which means ‘motion’. It is through these Nadis (</a:t>
            </a:r>
            <a:r>
              <a:rPr lang="en-US" dirty="0" err="1" smtClean="0"/>
              <a:t>Sukshma</a:t>
            </a:r>
            <a:r>
              <a:rPr lang="en-US" dirty="0" smtClean="0"/>
              <a:t>, subtle passages), that the vital force or </a:t>
            </a:r>
            <a:r>
              <a:rPr lang="en-US" dirty="0" err="1" smtClean="0"/>
              <a:t>Pranic</a:t>
            </a:r>
            <a:r>
              <a:rPr lang="en-US" dirty="0" smtClean="0"/>
              <a:t> current moves or flows. Since they are made up of subtle matter they cannot be seen by the naked physical eyes and you cannot make any test-tube experiments in the physical plane. These Yoga Nadis are not the ordinary nerves, arteries and veins that are known to the Vaidya Shastra (Anatomy and Physiology). Yoga Nadis are quite different from these.</a:t>
            </a:r>
          </a:p>
          <a:p>
            <a:r>
              <a:rPr lang="en-US" dirty="0" smtClean="0"/>
              <a:t>The body is filled with innumerable Nadis that cannot be counted. Different authors state the number of Nadis in different ways, i.e., from 72,000 to 3,50,000. When you turn your attention to the internal structure of the body, you are struck with awe and wonder. Because the architect is the Divine Lord Himself who is assisted by skilled engineers and masons—Maya, Prakriti, </a:t>
            </a:r>
            <a:r>
              <a:rPr lang="en-US" dirty="0" err="1" smtClean="0"/>
              <a:t>Visva</a:t>
            </a:r>
            <a:r>
              <a:rPr lang="en-US" dirty="0" smtClean="0"/>
              <a:t> Karma, etc. Nadis play a vital part in this Yoga. Kundalini when awakened, will pass through Sushumna Nadi and this is possible only when the Nadis are pure. Therefore, the first step in Kundalini Yoga is the purification of Nadis. A detailed knowledge of the Nadis and Chakras, is absolutely essential. Their location, functions, nature, etc., should be thoroughly studied.</a:t>
            </a:r>
          </a:p>
          <a:p>
            <a:endParaRPr lang="en-US" dirty="0" smtClean="0"/>
          </a:p>
          <a:p>
            <a:r>
              <a:rPr lang="en-US" dirty="0" smtClean="0"/>
              <a:t>The subtle lines, Yoga Nadis, have influence in the physical body. All the subtle (</a:t>
            </a:r>
            <a:r>
              <a:rPr lang="en-US" dirty="0" err="1" smtClean="0"/>
              <a:t>Sukshma</a:t>
            </a:r>
            <a:r>
              <a:rPr lang="en-US" dirty="0" smtClean="0"/>
              <a:t>) Prana, Nadis and Chakras have gross manifestation and operation in the physical body. The gross nerves and plexuses have close relationship with the subtle ones. You should understand this point well. Since the physical </a:t>
            </a:r>
            <a:r>
              <a:rPr lang="en-US" dirty="0" err="1" smtClean="0"/>
              <a:t>centres</a:t>
            </a:r>
            <a:r>
              <a:rPr lang="en-US" dirty="0" smtClean="0"/>
              <a:t> have close relationship with the astral </a:t>
            </a:r>
            <a:r>
              <a:rPr lang="en-US" dirty="0" err="1" smtClean="0"/>
              <a:t>centres</a:t>
            </a:r>
            <a:r>
              <a:rPr lang="en-US" dirty="0" smtClean="0"/>
              <a:t>, the vibrations that are produced in the physical </a:t>
            </a:r>
            <a:r>
              <a:rPr lang="en-US" dirty="0" err="1" smtClean="0"/>
              <a:t>centres</a:t>
            </a:r>
            <a:r>
              <a:rPr lang="en-US" dirty="0" smtClean="0"/>
              <a:t> by prescribed methods, have the desired effects in the astral </a:t>
            </a:r>
            <a:r>
              <a:rPr lang="en-US" dirty="0" err="1" smtClean="0"/>
              <a:t>centres</a:t>
            </a:r>
            <a:r>
              <a:rPr lang="en-US" dirty="0" smtClean="0"/>
              <a:t>.</a:t>
            </a:r>
          </a:p>
          <a:p>
            <a:endParaRPr lang="en-US" dirty="0" smtClean="0"/>
          </a:p>
          <a:p>
            <a:r>
              <a:rPr lang="en-US" dirty="0" smtClean="0"/>
              <a:t>Whenever there is an interlacing of several nerves, arteries and veins, that </a:t>
            </a:r>
            <a:r>
              <a:rPr lang="en-US" dirty="0" err="1" smtClean="0"/>
              <a:t>centre</a:t>
            </a:r>
            <a:r>
              <a:rPr lang="en-US" dirty="0" smtClean="0"/>
              <a:t> is called “Plexus.” The physical material plexuses that are known to the Vaidya Shastra are:— </a:t>
            </a:r>
            <a:r>
              <a:rPr lang="en-US" dirty="0" err="1" smtClean="0"/>
              <a:t>Pampiniform</a:t>
            </a:r>
            <a:r>
              <a:rPr lang="en-US" dirty="0" smtClean="0"/>
              <a:t>, Cervical, Brachial, Coccygeal, Lumbar, Sacral, Cardiac, Esophageal, Hepatic Pharyngeal, Pulmonary, </a:t>
            </a:r>
            <a:r>
              <a:rPr lang="en-US" dirty="0" err="1" smtClean="0"/>
              <a:t>Ligual</a:t>
            </a:r>
            <a:r>
              <a:rPr lang="en-US" dirty="0" smtClean="0"/>
              <a:t> Prostatic Plexus, etc. Similarly there are plexuses or </a:t>
            </a:r>
            <a:r>
              <a:rPr lang="en-US" dirty="0" err="1" smtClean="0"/>
              <a:t>centres</a:t>
            </a:r>
            <a:r>
              <a:rPr lang="en-US" dirty="0" smtClean="0"/>
              <a:t> of vital forces in the </a:t>
            </a:r>
            <a:r>
              <a:rPr lang="en-US" dirty="0" err="1" smtClean="0"/>
              <a:t>Sukshma</a:t>
            </a:r>
            <a:r>
              <a:rPr lang="en-US" dirty="0" smtClean="0"/>
              <a:t> Nadis. They are known as ‘Padma’ (lotus) or Chakras. Detailed instructions on all these </a:t>
            </a:r>
            <a:r>
              <a:rPr lang="en-US" dirty="0" err="1" smtClean="0"/>
              <a:t>centres</a:t>
            </a:r>
            <a:r>
              <a:rPr lang="en-US" dirty="0" smtClean="0"/>
              <a:t> are given elsewhere. All the Nadis spring from the Kanda. It is in the junction where the Sushumna Nadi is connected with the Muladhara Chakra. Some say, that this Kanda is 12 inches above the anus. Out of the innumerable Nadis 14 are said to be important. They are:—</a:t>
            </a:r>
          </a:p>
          <a:p>
            <a:endParaRPr lang="en-US" dirty="0" smtClean="0"/>
          </a:p>
          <a:p>
            <a:r>
              <a:rPr lang="en-US" dirty="0" smtClean="0"/>
              <a:t>1. Sushumna</a:t>
            </a:r>
          </a:p>
          <a:p>
            <a:r>
              <a:rPr lang="en-US" dirty="0" smtClean="0"/>
              <a:t>2. Ida</a:t>
            </a:r>
          </a:p>
          <a:p>
            <a:r>
              <a:rPr lang="en-US" dirty="0" smtClean="0"/>
              <a:t>3. </a:t>
            </a:r>
            <a:r>
              <a:rPr lang="en-US" dirty="0" err="1" smtClean="0"/>
              <a:t>Pingala</a:t>
            </a:r>
            <a:endParaRPr lang="en-US" dirty="0" smtClean="0"/>
          </a:p>
          <a:p>
            <a:r>
              <a:rPr lang="en-US" dirty="0" smtClean="0"/>
              <a:t>4. </a:t>
            </a:r>
            <a:r>
              <a:rPr lang="en-US" dirty="0" err="1" smtClean="0"/>
              <a:t>Gandhari</a:t>
            </a:r>
            <a:endParaRPr lang="en-US" dirty="0" smtClean="0"/>
          </a:p>
          <a:p>
            <a:r>
              <a:rPr lang="en-US" dirty="0" smtClean="0"/>
              <a:t>5. </a:t>
            </a:r>
            <a:r>
              <a:rPr lang="en-US" dirty="0" err="1" smtClean="0"/>
              <a:t>Hastajihva</a:t>
            </a:r>
            <a:endParaRPr lang="en-US" dirty="0" smtClean="0"/>
          </a:p>
          <a:p>
            <a:r>
              <a:rPr lang="en-US" dirty="0" smtClean="0"/>
              <a:t>6. </a:t>
            </a:r>
            <a:r>
              <a:rPr lang="en-US" dirty="0" err="1" smtClean="0"/>
              <a:t>Kuhu</a:t>
            </a:r>
            <a:endParaRPr lang="en-US" dirty="0" smtClean="0"/>
          </a:p>
          <a:p>
            <a:r>
              <a:rPr lang="en-US" dirty="0" smtClean="0"/>
              <a:t>7. Saraswati</a:t>
            </a:r>
          </a:p>
          <a:p>
            <a:r>
              <a:rPr lang="en-US" dirty="0" smtClean="0"/>
              <a:t>8. </a:t>
            </a:r>
            <a:r>
              <a:rPr lang="en-US" dirty="0" err="1" smtClean="0"/>
              <a:t>Pusha</a:t>
            </a:r>
            <a:endParaRPr lang="en-US" dirty="0" smtClean="0"/>
          </a:p>
          <a:p>
            <a:r>
              <a:rPr lang="en-US" dirty="0" smtClean="0"/>
              <a:t>9. </a:t>
            </a:r>
            <a:r>
              <a:rPr lang="en-US" dirty="0" err="1" smtClean="0"/>
              <a:t>Sankhini</a:t>
            </a:r>
            <a:endParaRPr lang="en-US" dirty="0" smtClean="0"/>
          </a:p>
          <a:p>
            <a:r>
              <a:rPr lang="en-US" dirty="0" smtClean="0"/>
              <a:t>10. </a:t>
            </a:r>
            <a:r>
              <a:rPr lang="en-US" dirty="0" err="1" smtClean="0"/>
              <a:t>Payasvini</a:t>
            </a:r>
            <a:endParaRPr lang="en-US" dirty="0" smtClean="0"/>
          </a:p>
          <a:p>
            <a:r>
              <a:rPr lang="en-US" dirty="0" smtClean="0"/>
              <a:t>11. </a:t>
            </a:r>
            <a:r>
              <a:rPr lang="en-US" dirty="0" err="1" smtClean="0"/>
              <a:t>Varuni</a:t>
            </a:r>
            <a:endParaRPr lang="en-US" dirty="0" smtClean="0"/>
          </a:p>
          <a:p>
            <a:r>
              <a:rPr lang="en-US" dirty="0" smtClean="0"/>
              <a:t>12. </a:t>
            </a:r>
            <a:r>
              <a:rPr lang="en-US" dirty="0" err="1" smtClean="0"/>
              <a:t>Alambusha</a:t>
            </a:r>
            <a:endParaRPr lang="en-US" dirty="0" smtClean="0"/>
          </a:p>
          <a:p>
            <a:r>
              <a:rPr lang="en-US" dirty="0" smtClean="0"/>
              <a:t>13. </a:t>
            </a:r>
            <a:r>
              <a:rPr lang="en-US" dirty="0" err="1" smtClean="0"/>
              <a:t>Vishvodhara</a:t>
            </a:r>
            <a:endParaRPr lang="en-US" dirty="0" smtClean="0"/>
          </a:p>
          <a:p>
            <a:r>
              <a:rPr lang="en-US" dirty="0" smtClean="0"/>
              <a:t>14. </a:t>
            </a:r>
            <a:r>
              <a:rPr lang="en-US" dirty="0" err="1" smtClean="0"/>
              <a:t>Yasasvini</a:t>
            </a:r>
            <a:endParaRPr lang="en-US" dirty="0" smtClean="0"/>
          </a:p>
          <a:p>
            <a:endParaRPr lang="en-US" dirty="0"/>
          </a:p>
        </p:txBody>
      </p:sp>
      <p:sp>
        <p:nvSpPr>
          <p:cNvPr id="4" name="Slide Number Placeholder 3"/>
          <p:cNvSpPr>
            <a:spLocks noGrp="1"/>
          </p:cNvSpPr>
          <p:nvPr>
            <p:ph type="sldNum" sz="quarter" idx="10"/>
          </p:nvPr>
        </p:nvSpPr>
        <p:spPr/>
        <p:txBody>
          <a:bodyPr/>
          <a:lstStyle/>
          <a:p>
            <a:fld id="{65924CA5-16AB-4EC9-B67C-ADA85B0C4F84}" type="slidenum">
              <a:rPr lang="en-US" smtClean="0"/>
              <a:t>14</a:t>
            </a:fld>
            <a:endParaRPr lang="en-US"/>
          </a:p>
        </p:txBody>
      </p:sp>
    </p:spTree>
    <p:extLst>
      <p:ext uri="{BB962C8B-B14F-4D97-AF65-F5344CB8AC3E}">
        <p14:creationId xmlns:p14="http://schemas.microsoft.com/office/powerpoint/2010/main" val="3261573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924CA5-16AB-4EC9-B67C-ADA85B0C4F84}" type="slidenum">
              <a:rPr lang="en-US" smtClean="0"/>
              <a:t>16</a:t>
            </a:fld>
            <a:endParaRPr lang="en-US"/>
          </a:p>
        </p:txBody>
      </p:sp>
    </p:spTree>
    <p:extLst>
      <p:ext uri="{BB962C8B-B14F-4D97-AF65-F5344CB8AC3E}">
        <p14:creationId xmlns:p14="http://schemas.microsoft.com/office/powerpoint/2010/main" val="2724336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III. The Portal Mechanics in Yoga Nidra</a:t>
            </a:r>
          </a:p>
          <a:p>
            <a:endParaRPr lang="en-US" dirty="0" smtClean="0"/>
          </a:p>
          <a:p>
            <a:r>
              <a:rPr lang="en-US" dirty="0" smtClean="0"/>
              <a:t>During the immersion, the guide acts as an engineer working on this esoteric machinery:</a:t>
            </a:r>
          </a:p>
          <a:p>
            <a:endParaRPr lang="en-US" dirty="0" smtClean="0"/>
          </a:p>
          <a:p>
            <a:r>
              <a:rPr lang="en-US" dirty="0" smtClean="0"/>
              <a:t>De-energizing the Outlets: By immobilizing the physical body, the energy that normally flows out of the chakras to run the physical senses is pulled inward.</a:t>
            </a:r>
          </a:p>
          <a:p>
            <a:endParaRPr lang="en-US" dirty="0" smtClean="0"/>
          </a:p>
          <a:p>
            <a:r>
              <a:rPr lang="en-US" dirty="0" smtClean="0"/>
              <a:t>Opening the Gates: As your consciousness moves through the body points, it acts like a key turning in a lock, clearing the debris from the chakra funnels.</a:t>
            </a:r>
          </a:p>
          <a:p>
            <a:endParaRPr lang="en-US" dirty="0" smtClean="0"/>
          </a:p>
          <a:p>
            <a:r>
              <a:rPr lang="en-US" dirty="0" smtClean="0"/>
              <a:t>The Portal Shift: Once the lower vehicles are quieted, the chakras cease acting as step-down transformers. Instead, they reverse their function and become step-up portals. They open wide, allowing the practitioner's waking awareness to stream upward out of the material square and directly into the spiritual triad (Turiya).</a:t>
            </a:r>
          </a:p>
          <a:p>
            <a:endParaRPr lang="en-US" dirty="0"/>
          </a:p>
        </p:txBody>
      </p:sp>
      <p:sp>
        <p:nvSpPr>
          <p:cNvPr id="4" name="Slide Number Placeholder 3"/>
          <p:cNvSpPr>
            <a:spLocks noGrp="1"/>
          </p:cNvSpPr>
          <p:nvPr>
            <p:ph type="sldNum" sz="quarter" idx="10"/>
          </p:nvPr>
        </p:nvSpPr>
        <p:spPr/>
        <p:txBody>
          <a:bodyPr/>
          <a:lstStyle/>
          <a:p>
            <a:fld id="{65924CA5-16AB-4EC9-B67C-ADA85B0C4F84}" type="slidenum">
              <a:rPr lang="en-US" smtClean="0"/>
              <a:t>17</a:t>
            </a:fld>
            <a:endParaRPr lang="en-US"/>
          </a:p>
        </p:txBody>
      </p:sp>
    </p:spTree>
    <p:extLst>
      <p:ext uri="{BB962C8B-B14F-4D97-AF65-F5344CB8AC3E}">
        <p14:creationId xmlns:p14="http://schemas.microsoft.com/office/powerpoint/2010/main" val="3286865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B9CBEE3-A5BE-4EB9-B119-905DBEE33E07}"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1405136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9CBEE3-A5BE-4EB9-B119-905DBEE33E07}"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1328976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9CBEE3-A5BE-4EB9-B119-905DBEE33E07}"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3219714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9CBEE3-A5BE-4EB9-B119-905DBEE33E07}"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4262319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B9CBEE3-A5BE-4EB9-B119-905DBEE33E07}"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1293574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B9CBEE3-A5BE-4EB9-B119-905DBEE33E07}"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1972332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B9CBEE3-A5BE-4EB9-B119-905DBEE33E07}"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2012359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9CBEE3-A5BE-4EB9-B119-905DBEE33E07}"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1402902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CBEE3-A5BE-4EB9-B119-905DBEE33E07}"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2204032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B9CBEE3-A5BE-4EB9-B119-905DBEE33E07}"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1188260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B9CBEE3-A5BE-4EB9-B119-905DBEE33E07}"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8038DE-8B43-4183-A629-C2701D10B463}" type="slidenum">
              <a:rPr lang="en-US" smtClean="0"/>
              <a:t>‹#›</a:t>
            </a:fld>
            <a:endParaRPr lang="en-US"/>
          </a:p>
        </p:txBody>
      </p:sp>
    </p:spTree>
    <p:extLst>
      <p:ext uri="{BB962C8B-B14F-4D97-AF65-F5344CB8AC3E}">
        <p14:creationId xmlns:p14="http://schemas.microsoft.com/office/powerpoint/2010/main" val="1805855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9CBEE3-A5BE-4EB9-B119-905DBEE33E07}" type="datetimeFigureOut">
              <a:rPr lang="en-US" smtClean="0"/>
              <a:t>7/19/2026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8038DE-8B43-4183-A629-C2701D10B463}" type="slidenum">
              <a:rPr lang="en-US" smtClean="0"/>
              <a:t>‹#›</a:t>
            </a:fld>
            <a:endParaRPr lang="en-US"/>
          </a:p>
        </p:txBody>
      </p:sp>
    </p:spTree>
    <p:extLst>
      <p:ext uri="{BB962C8B-B14F-4D97-AF65-F5344CB8AC3E}">
        <p14:creationId xmlns:p14="http://schemas.microsoft.com/office/powerpoint/2010/main" val="1684446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14165" y="1858298"/>
            <a:ext cx="8898195" cy="4336026"/>
          </a:xfrm>
          <a:prstGeom prst="rect">
            <a:avLst/>
          </a:prstGeom>
          <a:scene3d>
            <a:camera prst="orthographicFront"/>
            <a:lightRig rig="brightRoom" dir="t"/>
          </a:scene3d>
          <a:sp3d prstMaterial="matte"/>
        </p:spPr>
      </p:pic>
      <p:sp>
        <p:nvSpPr>
          <p:cNvPr id="6" name="Rectangle 5"/>
          <p:cNvSpPr/>
          <p:nvPr/>
        </p:nvSpPr>
        <p:spPr>
          <a:xfrm>
            <a:off x="422786" y="462116"/>
            <a:ext cx="11080955" cy="882678"/>
          </a:xfrm>
          <a:prstGeom prst="rect">
            <a:avLst/>
          </a:prstGeom>
        </p:spPr>
        <p:txBody>
          <a:bodyPr wrap="square">
            <a:spAutoFit/>
          </a:bodyPr>
          <a:lstStyle/>
          <a:p>
            <a:pPr algn="ctr">
              <a:lnSpc>
                <a:spcPct val="107000"/>
              </a:lnSpc>
              <a:spcAft>
                <a:spcPts val="800"/>
              </a:spcAft>
            </a:pPr>
            <a:r>
              <a:rPr lang="en-US" sz="2400" b="1" dirty="0">
                <a:latin typeface="Arial" panose="020B0604020202020204" pitchFamily="34" charset="0"/>
                <a:ea typeface="Calibri" panose="020F0502020204030204" pitchFamily="34" charset="0"/>
                <a:cs typeface="Times New Roman" panose="02020603050405020304" pitchFamily="18" charset="0"/>
              </a:rPr>
              <a:t>Vehicles of Light: Yoga Nidra through the Lens of Theosophy</a:t>
            </a:r>
            <a:r>
              <a:rPr lang="en-US" sz="2400" dirty="0">
                <a:latin typeface="Arial" panose="020B0604020202020204" pitchFamily="34" charset="0"/>
                <a:ea typeface="Calibri" panose="020F0502020204030204" pitchFamily="34" charset="0"/>
                <a:cs typeface="Times New Roman" panose="02020603050405020304" pitchFamily="18" charset="0"/>
              </a:rPr>
              <a:t/>
            </a:r>
            <a:br>
              <a:rPr lang="en-US" sz="2400" dirty="0">
                <a:latin typeface="Arial" panose="020B0604020202020204" pitchFamily="34" charset="0"/>
                <a:ea typeface="Calibri" panose="020F0502020204030204" pitchFamily="34" charset="0"/>
                <a:cs typeface="Times New Roman" panose="02020603050405020304" pitchFamily="18" charset="0"/>
              </a:rPr>
            </a:br>
            <a:r>
              <a:rPr lang="en-US" sz="2400" i="1" dirty="0">
                <a:latin typeface="Arial" panose="020B0604020202020204" pitchFamily="34" charset="0"/>
                <a:ea typeface="Calibri" panose="020F0502020204030204" pitchFamily="34" charset="0"/>
                <a:cs typeface="Times New Roman" panose="02020603050405020304" pitchFamily="18" charset="0"/>
              </a:rPr>
              <a:t>An Esoteric Journey into Wakeful Sleep, Sacred Geometry, and Soul Evolution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8020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3529" y="522513"/>
            <a:ext cx="11718471" cy="5632311"/>
          </a:xfrm>
          <a:prstGeom prst="rect">
            <a:avLst/>
          </a:prstGeom>
        </p:spPr>
        <p:txBody>
          <a:bodyPr wrap="square">
            <a:spAutoFit/>
          </a:bodyPr>
          <a:lstStyle/>
          <a:p>
            <a:r>
              <a:rPr lang="en-US" sz="2000" b="1" dirty="0"/>
              <a:t>The "sacred geometry" of Yoga Nidra refers to the internal mapping of the mind and body. </a:t>
            </a:r>
            <a:endParaRPr lang="en-US" sz="2000" b="1" dirty="0" smtClean="0"/>
          </a:p>
          <a:p>
            <a:endParaRPr lang="en-US" sz="2000" b="1" dirty="0"/>
          </a:p>
          <a:p>
            <a:r>
              <a:rPr lang="en-US" sz="2000" b="1" dirty="0" smtClean="0"/>
              <a:t>It </a:t>
            </a:r>
            <a:r>
              <a:rPr lang="en-US" sz="2000" b="1" dirty="0"/>
              <a:t>involves using yantras (geometric patterns) for visualization and visualizing energy lines connecting points across the body to create a subtle geometry of awareness</a:t>
            </a:r>
            <a:r>
              <a:rPr lang="en-US" sz="2000" b="1" dirty="0" smtClean="0"/>
              <a:t>.</a:t>
            </a:r>
          </a:p>
          <a:p>
            <a:endParaRPr lang="en-US" sz="2000" b="1" dirty="0"/>
          </a:p>
          <a:p>
            <a:r>
              <a:rPr lang="en-US" sz="2000" b="1" dirty="0" smtClean="0"/>
              <a:t>You </a:t>
            </a:r>
            <a:r>
              <a:rPr lang="en-US" sz="2000" b="1" dirty="0"/>
              <a:t>can explore the geometric principles of Yoga Nidra through three primary dimensions</a:t>
            </a:r>
            <a:r>
              <a:rPr lang="en-US" sz="2000" b="1" dirty="0" smtClean="0"/>
              <a:t>:</a:t>
            </a:r>
          </a:p>
          <a:p>
            <a:endParaRPr lang="en-US" sz="2000" b="1" dirty="0"/>
          </a:p>
          <a:p>
            <a:r>
              <a:rPr lang="en-US" sz="2000" b="1" dirty="0" smtClean="0"/>
              <a:t>The </a:t>
            </a:r>
            <a:r>
              <a:rPr lang="en-US" sz="2000" b="1" dirty="0"/>
              <a:t>Body Scan (Nyasa): Practitioners systematically move their attention through precise points on the body. By visualizing energy radiating between these points—such as the forehead, throat, heart, and joints—you create an energetic grid or sacred geometry that anchors your focus and harmonizes your nervous system</a:t>
            </a:r>
            <a:r>
              <a:rPr lang="en-US" sz="2000" b="1" dirty="0" smtClean="0"/>
              <a:t>.</a:t>
            </a:r>
          </a:p>
          <a:p>
            <a:endParaRPr lang="en-US" sz="2000" b="1" dirty="0"/>
          </a:p>
          <a:p>
            <a:r>
              <a:rPr lang="en-US" sz="2000" b="1" dirty="0" smtClean="0"/>
              <a:t>The </a:t>
            </a:r>
            <a:r>
              <a:rPr lang="en-US" sz="2000" b="1" dirty="0"/>
              <a:t>Mind and Koshas: Yoga Nidra guides awareness from the gross physical level inward through the energetic and mental layers (known as the koshas). This progression serves as a geometric descent, moving from the outer circumference of the self into the center of consciousness</a:t>
            </a:r>
            <a:r>
              <a:rPr lang="en-US" sz="2000" b="1" dirty="0" smtClean="0"/>
              <a:t>.</a:t>
            </a:r>
          </a:p>
          <a:p>
            <a:endParaRPr lang="en-US" sz="2000" b="1" dirty="0"/>
          </a:p>
          <a:p>
            <a:r>
              <a:rPr lang="en-US" sz="2000" b="1" dirty="0" smtClean="0"/>
              <a:t>Yantras </a:t>
            </a:r>
            <a:r>
              <a:rPr lang="en-US" sz="2000" b="1" dirty="0"/>
              <a:t>and Chakras: In deeper, tantric roots of the practice, practitioners visualize internal yantras—mystical diagrams composed of points (</a:t>
            </a:r>
            <a:r>
              <a:rPr lang="en-US" sz="2000" b="1" dirty="0" err="1"/>
              <a:t>bindu</a:t>
            </a:r>
            <a:r>
              <a:rPr lang="en-US" sz="2000" b="1" dirty="0"/>
              <a:t>), triangles, and circles. These shapes represent specific states of consciousness and the geometry of the chakras (energy centers).</a:t>
            </a:r>
          </a:p>
        </p:txBody>
      </p:sp>
    </p:spTree>
    <p:extLst>
      <p:ext uri="{BB962C8B-B14F-4D97-AF65-F5344CB8AC3E}">
        <p14:creationId xmlns:p14="http://schemas.microsoft.com/office/powerpoint/2010/main" val="1801998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5952" y="86779"/>
            <a:ext cx="11386268" cy="6042616"/>
          </a:xfrm>
          <a:prstGeom prst="rect">
            <a:avLst/>
          </a:prstGeom>
        </p:spPr>
        <p:txBody>
          <a:bodyPr wrap="square">
            <a:spAutoFit/>
          </a:bodyPr>
          <a:lstStyle/>
          <a:p>
            <a:pPr algn="ctr">
              <a:lnSpc>
                <a:spcPct val="107000"/>
              </a:lnSpc>
              <a:spcAft>
                <a:spcPts val="800"/>
              </a:spcAft>
            </a:pPr>
            <a:r>
              <a:rPr lang="en-US" sz="2800" b="1" dirty="0" smtClean="0">
                <a:effectLst/>
                <a:latin typeface="Arial" panose="020B0604020202020204" pitchFamily="34" charset="0"/>
                <a:ea typeface="Times New Roman" panose="02020603050405020304" pitchFamily="18" charset="0"/>
                <a:cs typeface="Times New Roman" panose="02020603050405020304" pitchFamily="18" charset="0"/>
              </a:rPr>
              <a:t>Esoteric Anatomy </a:t>
            </a:r>
          </a:p>
          <a:p>
            <a:pPr algn="ctr">
              <a:lnSpc>
                <a:spcPct val="107000"/>
              </a:lnSpc>
              <a:spcAft>
                <a:spcPts val="800"/>
              </a:spcAft>
            </a:pPr>
            <a:r>
              <a:rPr lang="en-US" sz="2800" b="1" dirty="0" smtClean="0">
                <a:effectLst/>
                <a:latin typeface="Arial" panose="020B0604020202020204" pitchFamily="34" charset="0"/>
                <a:ea typeface="Times New Roman" panose="02020603050405020304" pitchFamily="18" charset="0"/>
                <a:cs typeface="Times New Roman" panose="02020603050405020304" pitchFamily="18" charset="0"/>
              </a:rPr>
              <a:t>Prana and Chakras as Portals</a:t>
            </a:r>
          </a:p>
          <a:p>
            <a:pPr algn="ctr">
              <a:lnSpc>
                <a:spcPct val="107000"/>
              </a:lnSpc>
              <a:spcAft>
                <a:spcPts val="800"/>
              </a:spcAft>
            </a:pPr>
            <a:endParaRPr lang="en-US" sz="2800" b="1"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sz="2800" b="1" dirty="0" smtClean="0">
                <a:latin typeface="Arial" panose="020B0604020202020204" pitchFamily="34" charset="0"/>
                <a:ea typeface="Times New Roman" panose="02020603050405020304" pitchFamily="18" charset="0"/>
                <a:cs typeface="Times New Roman" panose="02020603050405020304" pitchFamily="18" charset="0"/>
              </a:rPr>
              <a:t>A Theosophical approach views the rotation of consciousness as an internal mapping and balancing the nadis (energy meridians) and the Chakras.</a:t>
            </a:r>
            <a:endParaRPr lang="en-US" sz="2800" b="1"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sz="2800" b="1" dirty="0">
                <a:latin typeface="Arial" panose="020B0604020202020204" pitchFamily="34" charset="0"/>
                <a:ea typeface="Times New Roman" panose="02020603050405020304" pitchFamily="18" charset="0"/>
                <a:cs typeface="Times New Roman" panose="02020603050405020304" pitchFamily="18" charset="0"/>
              </a:rPr>
              <a:t>In esoteric anatomy, the physical body is merely the densest crystallization of a complex, multidimensional energetic anatomy</a:t>
            </a:r>
            <a:r>
              <a:rPr lang="en-US" sz="2800" b="1" dirty="0" smtClean="0">
                <a:latin typeface="Arial" panose="020B0604020202020204" pitchFamily="34" charset="0"/>
                <a:ea typeface="Times New Roman" panose="02020603050405020304" pitchFamily="18" charset="0"/>
                <a:cs typeface="Times New Roman" panose="02020603050405020304" pitchFamily="18" charset="0"/>
              </a:rPr>
              <a:t>.</a:t>
            </a:r>
          </a:p>
          <a:p>
            <a:pPr>
              <a:lnSpc>
                <a:spcPct val="107000"/>
              </a:lnSpc>
              <a:spcAft>
                <a:spcPts val="800"/>
              </a:spcAft>
            </a:pPr>
            <a:r>
              <a:rPr lang="en-US" sz="2800" b="1" dirty="0" smtClean="0">
                <a:latin typeface="Arial" panose="020B0604020202020204" pitchFamily="34" charset="0"/>
                <a:ea typeface="Times New Roman" panose="02020603050405020304" pitchFamily="18" charset="0"/>
                <a:cs typeface="Times New Roman" panose="02020603050405020304" pitchFamily="18" charset="0"/>
              </a:rPr>
              <a:t>Through </a:t>
            </a:r>
            <a:r>
              <a:rPr lang="en-US" sz="2800" b="1" dirty="0">
                <a:latin typeface="Arial" panose="020B0604020202020204" pitchFamily="34" charset="0"/>
                <a:ea typeface="Times New Roman" panose="02020603050405020304" pitchFamily="18" charset="0"/>
                <a:cs typeface="Times New Roman" panose="02020603050405020304" pitchFamily="18" charset="0"/>
              </a:rPr>
              <a:t>the lens of Theosophy and Eastern Tantra, Prana is the vital currency, and the Chakras are the </a:t>
            </a:r>
            <a:r>
              <a:rPr lang="en-US" sz="2800" b="1" dirty="0" smtClean="0">
                <a:latin typeface="Arial" panose="020B0604020202020204" pitchFamily="34" charset="0"/>
                <a:ea typeface="Times New Roman" panose="02020603050405020304" pitchFamily="18" charset="0"/>
                <a:cs typeface="Times New Roman" panose="02020603050405020304" pitchFamily="18" charset="0"/>
              </a:rPr>
              <a:t>geometric </a:t>
            </a:r>
            <a:r>
              <a:rPr lang="en-US" sz="2800" b="1" dirty="0">
                <a:latin typeface="Arial" panose="020B0604020202020204" pitchFamily="34" charset="0"/>
                <a:ea typeface="Times New Roman" panose="02020603050405020304" pitchFamily="18" charset="0"/>
                <a:cs typeface="Times New Roman" panose="02020603050405020304" pitchFamily="18" charset="0"/>
              </a:rPr>
              <a:t>portals that regulate its flow.</a:t>
            </a:r>
            <a:endParaRPr lang="en-US" sz="2800" b="1"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5401846" y="5672155"/>
            <a:ext cx="914479" cy="914479"/>
          </a:xfrm>
          <a:prstGeom prst="rect">
            <a:avLst/>
          </a:prstGeom>
        </p:spPr>
      </p:pic>
    </p:spTree>
    <p:extLst>
      <p:ext uri="{BB962C8B-B14F-4D97-AF65-F5344CB8AC3E}">
        <p14:creationId xmlns:p14="http://schemas.microsoft.com/office/powerpoint/2010/main" val="2147768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4130" y="121024"/>
            <a:ext cx="6413548" cy="6736976"/>
          </a:xfrm>
          <a:prstGeom prst="rect">
            <a:avLst/>
          </a:prstGeom>
        </p:spPr>
      </p:pic>
    </p:spTree>
    <p:extLst>
      <p:ext uri="{BB962C8B-B14F-4D97-AF65-F5344CB8AC3E}">
        <p14:creationId xmlns:p14="http://schemas.microsoft.com/office/powerpoint/2010/main" val="1869719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2452" y="766917"/>
            <a:ext cx="8701548" cy="5632311"/>
          </a:xfrm>
          <a:prstGeom prst="rect">
            <a:avLst/>
          </a:prstGeom>
        </p:spPr>
        <p:txBody>
          <a:bodyPr wrap="square">
            <a:spAutoFit/>
          </a:bodyPr>
          <a:lstStyle/>
          <a:p>
            <a:r>
              <a:rPr lang="en-US" sz="2000" b="1" dirty="0" smtClean="0"/>
              <a:t>Prana</a:t>
            </a:r>
            <a:r>
              <a:rPr lang="en-US" sz="2000" b="1" dirty="0"/>
              <a:t>: The Cosmic Electrical </a:t>
            </a:r>
            <a:r>
              <a:rPr lang="en-US" sz="2000" b="1" dirty="0" smtClean="0"/>
              <a:t>Grid</a:t>
            </a:r>
          </a:p>
          <a:p>
            <a:endParaRPr lang="en-US" sz="2000" b="1" dirty="0" smtClean="0"/>
          </a:p>
          <a:p>
            <a:r>
              <a:rPr lang="en-US" sz="2000" b="1" dirty="0" smtClean="0"/>
              <a:t>Prana </a:t>
            </a:r>
            <a:r>
              <a:rPr lang="en-US" sz="2000" b="1" dirty="0"/>
              <a:t>is not merely breath; it is the universal life force (</a:t>
            </a:r>
            <a:r>
              <a:rPr lang="en-US" sz="2000" b="1" dirty="0" err="1"/>
              <a:t>Fohat</a:t>
            </a:r>
            <a:r>
              <a:rPr lang="en-US" sz="2000" b="1" dirty="0"/>
              <a:t> in Theosophy) that bridges consciousness and matter</a:t>
            </a:r>
            <a:r>
              <a:rPr lang="en-US" sz="2000" b="1" dirty="0" smtClean="0"/>
              <a:t>.</a:t>
            </a:r>
          </a:p>
          <a:p>
            <a:pPr marL="400050" indent="-400050">
              <a:buAutoNum type="romanUcPeriod"/>
            </a:pPr>
            <a:endParaRPr lang="en-US" sz="2000" b="1" dirty="0"/>
          </a:p>
          <a:p>
            <a:r>
              <a:rPr lang="en-US" sz="2000" b="1" dirty="0" smtClean="0"/>
              <a:t>The </a:t>
            </a:r>
            <a:r>
              <a:rPr lang="en-US" sz="2000" b="1" dirty="0"/>
              <a:t>Network: Prana circulates through a complex blueprint of 72,000 Nadis (subtle energy channels</a:t>
            </a:r>
            <a:r>
              <a:rPr lang="en-US" sz="2000" b="1" dirty="0" smtClean="0"/>
              <a:t>).</a:t>
            </a:r>
          </a:p>
          <a:p>
            <a:endParaRPr lang="en-US" sz="2000" b="1" dirty="0" smtClean="0"/>
          </a:p>
          <a:p>
            <a:r>
              <a:rPr lang="en-US" sz="2000" b="1" dirty="0" smtClean="0"/>
              <a:t>The </a:t>
            </a:r>
            <a:r>
              <a:rPr lang="en-US" sz="2000" b="1" dirty="0"/>
              <a:t>Trinity of Flow: The entire system is governed by three primary channels</a:t>
            </a:r>
            <a:r>
              <a:rPr lang="en-US" sz="2000" b="1" dirty="0" smtClean="0"/>
              <a:t>: Ida</a:t>
            </a:r>
            <a:r>
              <a:rPr lang="en-US" sz="2000" b="1" dirty="0"/>
              <a:t>: The cool, lunar, feminine channel (left side; governs the parasympathetic nervous </a:t>
            </a:r>
            <a:r>
              <a:rPr lang="en-US" sz="2000" b="1" dirty="0" smtClean="0"/>
              <a:t>system).</a:t>
            </a:r>
          </a:p>
          <a:p>
            <a:endParaRPr lang="en-US" sz="2000" b="1" dirty="0" smtClean="0"/>
          </a:p>
          <a:p>
            <a:r>
              <a:rPr lang="en-US" sz="2000" b="1" dirty="0" err="1" smtClean="0"/>
              <a:t>Pingala</a:t>
            </a:r>
            <a:r>
              <a:rPr lang="en-US" sz="2000" b="1" dirty="0"/>
              <a:t>: The warm, solar, masculine channel (right side; governs the sympathetic nervous system and physical action</a:t>
            </a:r>
            <a:r>
              <a:rPr lang="en-US" sz="2000" b="1" dirty="0" smtClean="0"/>
              <a:t>).</a:t>
            </a:r>
          </a:p>
          <a:p>
            <a:endParaRPr lang="en-US" sz="2000" b="1" dirty="0" smtClean="0"/>
          </a:p>
          <a:p>
            <a:r>
              <a:rPr lang="en-US" sz="2000" b="1" dirty="0" smtClean="0"/>
              <a:t>Sushumna</a:t>
            </a:r>
            <a:r>
              <a:rPr lang="en-US" sz="2000" b="1" dirty="0"/>
              <a:t>: The central canal running up the spine. It remains dormant until Ida and </a:t>
            </a:r>
            <a:r>
              <a:rPr lang="en-US" sz="2000" b="1" dirty="0" err="1"/>
              <a:t>Pingala</a:t>
            </a:r>
            <a:r>
              <a:rPr lang="en-US" sz="2000" b="1" dirty="0"/>
              <a:t> are brought into perfect geometric </a:t>
            </a:r>
            <a:r>
              <a:rPr lang="en-US" sz="2000" b="1" dirty="0" smtClean="0"/>
              <a:t>balance, which </a:t>
            </a:r>
            <a:r>
              <a:rPr lang="en-US" sz="2000" b="1" dirty="0"/>
              <a:t>is the </a:t>
            </a:r>
            <a:r>
              <a:rPr lang="en-US" sz="2000" b="1" dirty="0" smtClean="0"/>
              <a:t>neurological </a:t>
            </a:r>
            <a:r>
              <a:rPr lang="en-US" sz="2000" b="1" dirty="0"/>
              <a:t>objective of Yoga Nidra.</a:t>
            </a:r>
          </a:p>
        </p:txBody>
      </p:sp>
    </p:spTree>
    <p:extLst>
      <p:ext uri="{BB962C8B-B14F-4D97-AF65-F5344CB8AC3E}">
        <p14:creationId xmlns:p14="http://schemas.microsoft.com/office/powerpoint/2010/main" val="3859392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0044" y="203984"/>
            <a:ext cx="11821297" cy="6812701"/>
          </a:xfrm>
          <a:prstGeom prst="rect">
            <a:avLst/>
          </a:prstGeom>
        </p:spPr>
      </p:pic>
    </p:spTree>
    <p:extLst>
      <p:ext uri="{BB962C8B-B14F-4D97-AF65-F5344CB8AC3E}">
        <p14:creationId xmlns:p14="http://schemas.microsoft.com/office/powerpoint/2010/main" val="3532340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14500" y="81643"/>
            <a:ext cx="7511143" cy="6443505"/>
          </a:xfrm>
          <a:prstGeom prst="rect">
            <a:avLst/>
          </a:prstGeom>
        </p:spPr>
      </p:pic>
    </p:spTree>
    <p:extLst>
      <p:ext uri="{BB962C8B-B14F-4D97-AF65-F5344CB8AC3E}">
        <p14:creationId xmlns:p14="http://schemas.microsoft.com/office/powerpoint/2010/main" val="19308445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2116" y="570271"/>
            <a:ext cx="8681884" cy="5016758"/>
          </a:xfrm>
          <a:prstGeom prst="rect">
            <a:avLst/>
          </a:prstGeom>
        </p:spPr>
        <p:txBody>
          <a:bodyPr wrap="square">
            <a:spAutoFit/>
          </a:bodyPr>
          <a:lstStyle/>
          <a:p>
            <a:r>
              <a:rPr lang="en-US" sz="2000" b="1" dirty="0"/>
              <a:t>The Interdimensional Funnel: </a:t>
            </a:r>
            <a:endParaRPr lang="en-US" sz="2000" b="1" dirty="0" smtClean="0"/>
          </a:p>
          <a:p>
            <a:endParaRPr lang="en-US" sz="2000" b="1" dirty="0" smtClean="0"/>
          </a:p>
          <a:p>
            <a:r>
              <a:rPr lang="en-US" sz="2000" b="1" dirty="0" smtClean="0"/>
              <a:t>Each </a:t>
            </a:r>
            <a:r>
              <a:rPr lang="en-US" sz="2000" b="1" dirty="0"/>
              <a:t>chakra functions like a double-coned vortex. The wide mouth of the funnel opens into the Astral and Mental planes, while the narrow tip roots directly into the Etheric Double and physical endocrine system</a:t>
            </a:r>
            <a:r>
              <a:rPr lang="en-US" sz="2000" b="1" dirty="0" smtClean="0"/>
              <a:t>.</a:t>
            </a:r>
          </a:p>
          <a:p>
            <a:endParaRPr lang="en-US" sz="2000" b="1" dirty="0"/>
          </a:p>
          <a:p>
            <a:r>
              <a:rPr lang="en-US" sz="2000" b="1" dirty="0" smtClean="0"/>
              <a:t>Step-Down </a:t>
            </a:r>
            <a:r>
              <a:rPr lang="en-US" sz="2000" b="1" dirty="0"/>
              <a:t>Transformers: </a:t>
            </a:r>
            <a:endParaRPr lang="en-US" sz="2000" b="1" dirty="0" smtClean="0"/>
          </a:p>
          <a:p>
            <a:r>
              <a:rPr lang="en-US" sz="2000" b="1" dirty="0" smtClean="0"/>
              <a:t>The </a:t>
            </a:r>
            <a:r>
              <a:rPr lang="en-US" sz="2000" b="1" dirty="0"/>
              <a:t>spiritual energies of the Upper Triad are blindingly high frequency. If they hit the physical brain directly, they would damage the nervous system. The chakras act as step-down transformers, slowing down spiritual light into a safe, usable voltage (Prana) for the physical body</a:t>
            </a:r>
            <a:r>
              <a:rPr lang="en-US" sz="2000" b="1" dirty="0" smtClean="0"/>
              <a:t>.</a:t>
            </a:r>
          </a:p>
          <a:p>
            <a:endParaRPr lang="en-US" sz="2000" b="1" dirty="0"/>
          </a:p>
          <a:p>
            <a:r>
              <a:rPr lang="en-US" sz="2000" b="1" dirty="0" smtClean="0"/>
              <a:t>Geometric </a:t>
            </a:r>
            <a:r>
              <a:rPr lang="en-US" sz="2000" b="1" dirty="0"/>
              <a:t>Filters: </a:t>
            </a:r>
            <a:endParaRPr lang="en-US" sz="2000" b="1" dirty="0" smtClean="0"/>
          </a:p>
          <a:p>
            <a:r>
              <a:rPr lang="en-US" sz="2000" b="1" dirty="0" smtClean="0"/>
              <a:t>Each </a:t>
            </a:r>
            <a:r>
              <a:rPr lang="en-US" sz="2000" b="1" dirty="0"/>
              <a:t>chakra is encoded with a specific geometric archetype (</a:t>
            </a:r>
            <a:r>
              <a:rPr lang="en-US" sz="2000" b="1" dirty="0" err="1"/>
              <a:t>Yantra</a:t>
            </a:r>
            <a:r>
              <a:rPr lang="en-US" sz="2000" b="1" dirty="0"/>
              <a:t>). When a chakra is misaligned, its geometric rotation becomes distorted, causing physical disease or emotional stagnation.</a:t>
            </a:r>
          </a:p>
        </p:txBody>
      </p:sp>
      <p:pic>
        <p:nvPicPr>
          <p:cNvPr id="3" name="Picture 2"/>
          <p:cNvPicPr>
            <a:picLocks noChangeAspect="1"/>
          </p:cNvPicPr>
          <p:nvPr/>
        </p:nvPicPr>
        <p:blipFill>
          <a:blip r:embed="rId3"/>
          <a:stretch>
            <a:fillRect/>
          </a:stretch>
        </p:blipFill>
        <p:spPr>
          <a:xfrm>
            <a:off x="4803058" y="5486360"/>
            <a:ext cx="914479" cy="914479"/>
          </a:xfrm>
          <a:prstGeom prst="rect">
            <a:avLst/>
          </a:prstGeom>
        </p:spPr>
      </p:pic>
    </p:spTree>
    <p:extLst>
      <p:ext uri="{BB962C8B-B14F-4D97-AF65-F5344CB8AC3E}">
        <p14:creationId xmlns:p14="http://schemas.microsoft.com/office/powerpoint/2010/main" val="19915136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216309"/>
            <a:ext cx="12191998" cy="6838335"/>
          </a:xfrm>
          <a:prstGeom prst="rect">
            <a:avLst/>
          </a:prstGeom>
        </p:spPr>
      </p:pic>
    </p:spTree>
    <p:extLst>
      <p:ext uri="{BB962C8B-B14F-4D97-AF65-F5344CB8AC3E}">
        <p14:creationId xmlns:p14="http://schemas.microsoft.com/office/powerpoint/2010/main" val="6235626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9264" y="747252"/>
            <a:ext cx="11464411" cy="5262979"/>
          </a:xfrm>
          <a:prstGeom prst="rect">
            <a:avLst/>
          </a:prstGeom>
        </p:spPr>
        <p:txBody>
          <a:bodyPr wrap="square">
            <a:spAutoFit/>
          </a:bodyPr>
          <a:lstStyle/>
          <a:p>
            <a:r>
              <a:rPr lang="en-US" sz="2400" b="1" dirty="0"/>
              <a:t>III. The Portal Mechanics in Yoga </a:t>
            </a:r>
            <a:r>
              <a:rPr lang="en-US" sz="2400" b="1" dirty="0" smtClean="0"/>
              <a:t>Nidra</a:t>
            </a:r>
          </a:p>
          <a:p>
            <a:endParaRPr lang="en-US" sz="2400" b="1" dirty="0"/>
          </a:p>
          <a:p>
            <a:r>
              <a:rPr lang="en-US" sz="2400" dirty="0"/>
              <a:t>During the immersion, the guide acts as an engineer working on this esoteric machinery</a:t>
            </a:r>
            <a:r>
              <a:rPr lang="en-US" sz="2400" dirty="0" smtClean="0"/>
              <a:t>:</a:t>
            </a:r>
          </a:p>
          <a:p>
            <a:endParaRPr lang="en-US" sz="2400" dirty="0"/>
          </a:p>
          <a:p>
            <a:r>
              <a:rPr lang="en-US" sz="2400" b="1" dirty="0"/>
              <a:t>De-energizing the Outlets: </a:t>
            </a:r>
            <a:r>
              <a:rPr lang="en-US" sz="2400" dirty="0"/>
              <a:t>By immobilizing the physical body, the energy that normally flows out of the chakras to run the physical senses is pulled inward</a:t>
            </a:r>
            <a:r>
              <a:rPr lang="en-US" sz="2400" dirty="0" smtClean="0"/>
              <a:t>.</a:t>
            </a:r>
          </a:p>
          <a:p>
            <a:endParaRPr lang="en-US" sz="2400" dirty="0"/>
          </a:p>
          <a:p>
            <a:r>
              <a:rPr lang="en-US" sz="2400" b="1" dirty="0"/>
              <a:t>Opening the Gates: </a:t>
            </a:r>
            <a:r>
              <a:rPr lang="en-US" sz="2400" dirty="0"/>
              <a:t>As your consciousness moves through the body points, it acts like a key turning in a lock, clearing the debris from the chakra funnels</a:t>
            </a:r>
            <a:r>
              <a:rPr lang="en-US" sz="2400" dirty="0" smtClean="0"/>
              <a:t>.</a:t>
            </a:r>
          </a:p>
          <a:p>
            <a:endParaRPr lang="en-US" sz="2400" dirty="0"/>
          </a:p>
          <a:p>
            <a:r>
              <a:rPr lang="en-US" sz="2400" b="1" dirty="0"/>
              <a:t>The Portal Shift: </a:t>
            </a:r>
            <a:r>
              <a:rPr lang="en-US" sz="2400" dirty="0"/>
              <a:t>Once the lower vehicles are quieted, the chakras cease acting as step-down transformers. Instead, they reverse their function and become step-up portals. They open wide, allowing the practitioner's waking awareness to stream upward out of the material square and directly into the spiritual triad (Turiya).</a:t>
            </a:r>
          </a:p>
        </p:txBody>
      </p:sp>
      <p:pic>
        <p:nvPicPr>
          <p:cNvPr id="3" name="Picture 2"/>
          <p:cNvPicPr>
            <a:picLocks noChangeAspect="1"/>
          </p:cNvPicPr>
          <p:nvPr/>
        </p:nvPicPr>
        <p:blipFill>
          <a:blip r:embed="rId2"/>
          <a:stretch>
            <a:fillRect/>
          </a:stretch>
        </p:blipFill>
        <p:spPr>
          <a:xfrm>
            <a:off x="9329017" y="5625152"/>
            <a:ext cx="914479" cy="914479"/>
          </a:xfrm>
          <a:prstGeom prst="rect">
            <a:avLst/>
          </a:prstGeom>
        </p:spPr>
      </p:pic>
    </p:spTree>
    <p:extLst>
      <p:ext uri="{BB962C8B-B14F-4D97-AF65-F5344CB8AC3E}">
        <p14:creationId xmlns:p14="http://schemas.microsoft.com/office/powerpoint/2010/main" val="37478087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142" y="530942"/>
            <a:ext cx="11798710" cy="5539978"/>
          </a:xfrm>
          <a:prstGeom prst="rect">
            <a:avLst/>
          </a:prstGeom>
        </p:spPr>
        <p:txBody>
          <a:bodyPr wrap="square">
            <a:spAutoFit/>
          </a:bodyPr>
          <a:lstStyle/>
          <a:p>
            <a:r>
              <a:rPr lang="en-US" sz="2800" b="1" dirty="0" smtClean="0"/>
              <a:t>Root </a:t>
            </a:r>
            <a:r>
              <a:rPr lang="en-US" sz="2800" b="1" dirty="0"/>
              <a:t>Chakra (Muladhara) ↔ </a:t>
            </a:r>
            <a:r>
              <a:rPr lang="en-US" sz="2800" b="1" dirty="0" err="1"/>
              <a:t>Sthula</a:t>
            </a:r>
            <a:r>
              <a:rPr lang="en-US" sz="2800" b="1" dirty="0"/>
              <a:t> </a:t>
            </a:r>
            <a:r>
              <a:rPr lang="en-US" sz="2800" b="1" dirty="0" err="1"/>
              <a:t>Sharira</a:t>
            </a:r>
            <a:r>
              <a:rPr lang="en-US" sz="2800" b="1" dirty="0"/>
              <a:t> (The Dense Physical Body</a:t>
            </a:r>
            <a:r>
              <a:rPr lang="en-US" sz="2800" b="1" dirty="0" smtClean="0"/>
              <a:t>)</a:t>
            </a:r>
          </a:p>
          <a:p>
            <a:endParaRPr lang="en-US" sz="2800" b="1" dirty="0" smtClean="0"/>
          </a:p>
          <a:p>
            <a:endParaRPr lang="en-US" sz="2800" b="1" dirty="0" smtClean="0"/>
          </a:p>
          <a:p>
            <a:r>
              <a:rPr lang="en-US" sz="2800" b="1" dirty="0" smtClean="0"/>
              <a:t>The </a:t>
            </a:r>
            <a:r>
              <a:rPr lang="en-US" sz="2800" b="1" dirty="0"/>
              <a:t>Connection: </a:t>
            </a:r>
            <a:r>
              <a:rPr lang="en-US" sz="2800" dirty="0"/>
              <a:t>The Root Chakra is located at the base of the spine and is tied to the element of Earth</a:t>
            </a:r>
            <a:r>
              <a:rPr lang="en-US" sz="2800" dirty="0" smtClean="0"/>
              <a:t>.</a:t>
            </a:r>
          </a:p>
          <a:p>
            <a:endParaRPr lang="en-US" sz="2800" dirty="0" smtClean="0"/>
          </a:p>
          <a:p>
            <a:r>
              <a:rPr lang="en-US" sz="2800" b="1" dirty="0" smtClean="0"/>
              <a:t>The </a:t>
            </a:r>
            <a:r>
              <a:rPr lang="en-US" sz="2800" b="1" dirty="0"/>
              <a:t>Function: </a:t>
            </a:r>
            <a:r>
              <a:rPr lang="en-US" sz="2800" dirty="0"/>
              <a:t>It anchors your consciousness into the solid, physical world. It governs survival, physical structures (bones, teeth, immune system), and the dense physical vehicle (</a:t>
            </a:r>
            <a:r>
              <a:rPr lang="en-US" sz="2800" dirty="0" err="1"/>
              <a:t>Sthula</a:t>
            </a:r>
            <a:r>
              <a:rPr lang="en-US" sz="2800" dirty="0"/>
              <a:t> </a:t>
            </a:r>
            <a:r>
              <a:rPr lang="en-US" sz="2800" dirty="0" err="1"/>
              <a:t>Sharira</a:t>
            </a:r>
            <a:r>
              <a:rPr lang="en-US" sz="2800" dirty="0"/>
              <a:t>). It is the foundation that keeps the physical body rooted to the planetary ecosystem</a:t>
            </a:r>
            <a:r>
              <a:rPr lang="en-US" dirty="0" smtClean="0"/>
              <a:t>.</a:t>
            </a:r>
          </a:p>
          <a:p>
            <a:endParaRPr lang="en-US" dirty="0"/>
          </a:p>
          <a:p>
            <a:r>
              <a:rPr lang="en-US" sz="2800" dirty="0"/>
              <a:t>The canonical symbol for the Muladhara (Root) Chakra is a deep red lotus with four petals, containing a yellow square at its center and an inverted triangle.</a:t>
            </a:r>
          </a:p>
        </p:txBody>
      </p:sp>
      <p:pic>
        <p:nvPicPr>
          <p:cNvPr id="3" name="Picture 2"/>
          <p:cNvPicPr>
            <a:picLocks noChangeAspect="1"/>
          </p:cNvPicPr>
          <p:nvPr/>
        </p:nvPicPr>
        <p:blipFill>
          <a:blip r:embed="rId2"/>
          <a:stretch>
            <a:fillRect/>
          </a:stretch>
        </p:blipFill>
        <p:spPr>
          <a:xfrm>
            <a:off x="5483639" y="5943521"/>
            <a:ext cx="914479" cy="914479"/>
          </a:xfrm>
          <a:prstGeom prst="rect">
            <a:avLst/>
          </a:prstGeom>
        </p:spPr>
      </p:pic>
    </p:spTree>
    <p:extLst>
      <p:ext uri="{BB962C8B-B14F-4D97-AF65-F5344CB8AC3E}">
        <p14:creationId xmlns:p14="http://schemas.microsoft.com/office/powerpoint/2010/main" val="281183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4582" y="527276"/>
            <a:ext cx="4667250" cy="5934075"/>
          </a:xfrm>
          <a:prstGeom prst="rect">
            <a:avLst/>
          </a:prstGeom>
        </p:spPr>
      </p:pic>
      <p:pic>
        <p:nvPicPr>
          <p:cNvPr id="3" name="Picture 2"/>
          <p:cNvPicPr>
            <a:picLocks noChangeAspect="1"/>
          </p:cNvPicPr>
          <p:nvPr/>
        </p:nvPicPr>
        <p:blipFill>
          <a:blip r:embed="rId3"/>
          <a:stretch>
            <a:fillRect/>
          </a:stretch>
        </p:blipFill>
        <p:spPr>
          <a:xfrm>
            <a:off x="6026603" y="527275"/>
            <a:ext cx="5191126" cy="6020482"/>
          </a:xfrm>
          <a:prstGeom prst="rect">
            <a:avLst/>
          </a:prstGeom>
        </p:spPr>
      </p:pic>
    </p:spTree>
    <p:extLst>
      <p:ext uri="{BB962C8B-B14F-4D97-AF65-F5344CB8AC3E}">
        <p14:creationId xmlns:p14="http://schemas.microsoft.com/office/powerpoint/2010/main" val="4231796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292" y="943897"/>
            <a:ext cx="11641392" cy="5016758"/>
          </a:xfrm>
          <a:prstGeom prst="rect">
            <a:avLst/>
          </a:prstGeom>
        </p:spPr>
        <p:txBody>
          <a:bodyPr wrap="square">
            <a:spAutoFit/>
          </a:bodyPr>
          <a:lstStyle/>
          <a:p>
            <a:r>
              <a:rPr lang="en-US" sz="2000" b="1" dirty="0" smtClean="0"/>
              <a:t>In </a:t>
            </a:r>
            <a:r>
              <a:rPr lang="en-US" sz="2000" b="1" dirty="0"/>
              <a:t>traditional Vedic and Tantric iconography, every piece of the Muladhara mandala carries a specific geometric meaning</a:t>
            </a:r>
            <a:r>
              <a:rPr lang="en-US" sz="2000" b="1" dirty="0" smtClean="0"/>
              <a:t>:</a:t>
            </a:r>
          </a:p>
          <a:p>
            <a:endParaRPr lang="en-US" sz="2000" b="1" dirty="0"/>
          </a:p>
          <a:p>
            <a:r>
              <a:rPr lang="en-US" sz="2000" b="1" dirty="0" smtClean="0"/>
              <a:t>The </a:t>
            </a:r>
            <a:r>
              <a:rPr lang="en-US" sz="2000" b="1" dirty="0"/>
              <a:t>Four Petals: Represent the four states of consciousness or mind (Chitta, </a:t>
            </a:r>
            <a:r>
              <a:rPr lang="en-US" sz="2000" b="1" dirty="0" err="1"/>
              <a:t>Buddhi</a:t>
            </a:r>
            <a:r>
              <a:rPr lang="en-US" sz="2000" b="1" dirty="0"/>
              <a:t>, </a:t>
            </a:r>
            <a:r>
              <a:rPr lang="en-US" sz="2000" b="1" dirty="0" err="1"/>
              <a:t>Manas</a:t>
            </a:r>
            <a:r>
              <a:rPr lang="en-US" sz="2000" b="1" dirty="0"/>
              <a:t>, and </a:t>
            </a:r>
            <a:r>
              <a:rPr lang="en-US" sz="2000" b="1" dirty="0" err="1"/>
              <a:t>Ahamkara</a:t>
            </a:r>
            <a:r>
              <a:rPr lang="en-US" sz="2000" b="1" dirty="0"/>
              <a:t>) or the four directions of physical space</a:t>
            </a:r>
            <a:r>
              <a:rPr lang="en-US" sz="2000" b="1" dirty="0" smtClean="0"/>
              <a:t>.</a:t>
            </a:r>
          </a:p>
          <a:p>
            <a:endParaRPr lang="en-US" sz="2000" b="1" dirty="0"/>
          </a:p>
          <a:p>
            <a:r>
              <a:rPr lang="en-US" sz="2000" b="1" dirty="0" smtClean="0"/>
              <a:t>Each </a:t>
            </a:r>
            <a:r>
              <a:rPr lang="en-US" sz="2000" b="1" dirty="0"/>
              <a:t>petal is inscribed with a specific Sanskrit seed letter (Va, </a:t>
            </a:r>
            <a:r>
              <a:rPr lang="en-US" sz="2000" b="1" dirty="0" err="1"/>
              <a:t>Scha</a:t>
            </a:r>
            <a:r>
              <a:rPr lang="en-US" sz="2000" b="1" dirty="0"/>
              <a:t>, </a:t>
            </a:r>
            <a:r>
              <a:rPr lang="en-US" sz="2000" b="1" dirty="0" err="1"/>
              <a:t>Sha</a:t>
            </a:r>
            <a:r>
              <a:rPr lang="en-US" sz="2000" b="1" dirty="0"/>
              <a:t>, Sa).The Yellow Square: Represents the Earth element (</a:t>
            </a:r>
            <a:r>
              <a:rPr lang="en-US" sz="2000" b="1" dirty="0" err="1"/>
              <a:t>Prithvi</a:t>
            </a:r>
            <a:r>
              <a:rPr lang="en-US" sz="2000" b="1" dirty="0"/>
              <a:t>), signifying stability, structure, grounding, and the physical material world</a:t>
            </a:r>
            <a:r>
              <a:rPr lang="en-US" sz="2000" b="1" dirty="0" smtClean="0"/>
              <a:t>.</a:t>
            </a:r>
          </a:p>
          <a:p>
            <a:endParaRPr lang="en-US" sz="2000" b="1" dirty="0"/>
          </a:p>
          <a:p>
            <a:r>
              <a:rPr lang="en-US" sz="2000" b="1" dirty="0" smtClean="0"/>
              <a:t>The </a:t>
            </a:r>
            <a:r>
              <a:rPr lang="en-US" sz="2000" b="1" dirty="0"/>
              <a:t>Inverted Triangle: Symbolizes the downward flow of spirit into matter, and acts as the seat of the dormant Kundalini energy coiled at the base of the spine</a:t>
            </a:r>
            <a:r>
              <a:rPr lang="en-US" sz="2000" b="1" dirty="0" smtClean="0"/>
              <a:t>.</a:t>
            </a:r>
          </a:p>
          <a:p>
            <a:endParaRPr lang="en-US" sz="2000" b="1" dirty="0"/>
          </a:p>
          <a:p>
            <a:r>
              <a:rPr lang="en-US" sz="2000" b="1" dirty="0" smtClean="0"/>
              <a:t>The </a:t>
            </a:r>
            <a:r>
              <a:rPr lang="en-US" sz="2000" b="1" dirty="0"/>
              <a:t>Seed Syllable (Bija Mantra): Written in the absolute center of the square is the Sanskrit character LAM (</a:t>
            </a:r>
            <a:r>
              <a:rPr lang="en-US" sz="2000" b="1" dirty="0" err="1"/>
              <a:t>लं</a:t>
            </a:r>
            <a:r>
              <a:rPr lang="en-US" sz="2000" b="1" dirty="0"/>
              <a:t>), which is the foundational sound frequency of the earth </a:t>
            </a:r>
            <a:r>
              <a:rPr lang="en-US" sz="2000" b="1" dirty="0" smtClean="0"/>
              <a:t>element.</a:t>
            </a:r>
          </a:p>
          <a:p>
            <a:endParaRPr lang="en-US" sz="2000" b="1" dirty="0"/>
          </a:p>
          <a:p>
            <a:r>
              <a:rPr lang="en-US" sz="2000" b="1" dirty="0" smtClean="0"/>
              <a:t>Color: Red</a:t>
            </a:r>
            <a:endParaRPr lang="en-US" sz="2000" b="1" dirty="0"/>
          </a:p>
        </p:txBody>
      </p:sp>
      <p:pic>
        <p:nvPicPr>
          <p:cNvPr id="3" name="Picture 2"/>
          <p:cNvPicPr>
            <a:picLocks noChangeAspect="1"/>
          </p:cNvPicPr>
          <p:nvPr/>
        </p:nvPicPr>
        <p:blipFill>
          <a:blip r:embed="rId2"/>
          <a:stretch>
            <a:fillRect/>
          </a:stretch>
        </p:blipFill>
        <p:spPr>
          <a:xfrm>
            <a:off x="5165231" y="5503415"/>
            <a:ext cx="914479" cy="914479"/>
          </a:xfrm>
          <a:prstGeom prst="rect">
            <a:avLst/>
          </a:prstGeom>
        </p:spPr>
      </p:pic>
    </p:spTree>
    <p:extLst>
      <p:ext uri="{BB962C8B-B14F-4D97-AF65-F5344CB8AC3E}">
        <p14:creationId xmlns:p14="http://schemas.microsoft.com/office/powerpoint/2010/main" val="34307521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813" y="806246"/>
            <a:ext cx="11651226" cy="4154984"/>
          </a:xfrm>
          <a:prstGeom prst="rect">
            <a:avLst/>
          </a:prstGeom>
        </p:spPr>
        <p:txBody>
          <a:bodyPr wrap="square">
            <a:spAutoFit/>
          </a:bodyPr>
          <a:lstStyle/>
          <a:p>
            <a:r>
              <a:rPr lang="en-US" sz="2400" b="1" dirty="0"/>
              <a:t>Sacral Chakra (Svadhisthana) ↔ Pranamaya Kosha (The Vital Energy / Prana</a:t>
            </a:r>
            <a:r>
              <a:rPr lang="en-US" sz="2400" b="1" dirty="0" smtClean="0"/>
              <a:t>)</a:t>
            </a:r>
          </a:p>
          <a:p>
            <a:endParaRPr lang="en-US" sz="2400" b="1" dirty="0" smtClean="0"/>
          </a:p>
          <a:p>
            <a:endParaRPr lang="en-US" sz="2400" b="1" dirty="0" smtClean="0"/>
          </a:p>
          <a:p>
            <a:r>
              <a:rPr lang="en-US" sz="2400" b="1" dirty="0" smtClean="0"/>
              <a:t>The </a:t>
            </a:r>
            <a:r>
              <a:rPr lang="en-US" sz="2400" b="1" dirty="0"/>
              <a:t>Connection: </a:t>
            </a:r>
            <a:r>
              <a:rPr lang="en-US" sz="2400" dirty="0"/>
              <a:t>Located in the lower abdomen, this chakra is tied to the element of Water, movement, and vitality</a:t>
            </a:r>
            <a:r>
              <a:rPr lang="en-US" sz="2400" dirty="0" smtClean="0"/>
              <a:t>.</a:t>
            </a:r>
          </a:p>
          <a:p>
            <a:endParaRPr lang="en-US" sz="2400" b="1" dirty="0" smtClean="0"/>
          </a:p>
          <a:p>
            <a:r>
              <a:rPr lang="en-US" sz="2400" b="1" dirty="0" smtClean="0"/>
              <a:t>The </a:t>
            </a:r>
            <a:r>
              <a:rPr lang="en-US" sz="2400" b="1" dirty="0"/>
              <a:t>Function: </a:t>
            </a:r>
            <a:r>
              <a:rPr lang="en-US" sz="2400" dirty="0"/>
              <a:t>The Sacral Chakra regulates the flow of vitality throughout the body. It processes raw Prana (life-force energy), distributing it to the physical organs to fuel vitality, reproduction, fluid balance, and physical stamina</a:t>
            </a:r>
            <a:r>
              <a:rPr lang="en-US" sz="2400" dirty="0" smtClean="0"/>
              <a:t>.</a:t>
            </a:r>
          </a:p>
          <a:p>
            <a:endParaRPr lang="en-US" sz="2400" dirty="0" smtClean="0"/>
          </a:p>
          <a:p>
            <a:r>
              <a:rPr lang="en-US" sz="2400" b="1" dirty="0" smtClean="0"/>
              <a:t>Color:</a:t>
            </a:r>
            <a:r>
              <a:rPr lang="en-US" sz="2400" dirty="0" smtClean="0"/>
              <a:t> Orange</a:t>
            </a:r>
            <a:endParaRPr lang="en-US" sz="2400" dirty="0"/>
          </a:p>
        </p:txBody>
      </p:sp>
      <p:pic>
        <p:nvPicPr>
          <p:cNvPr id="2" name="Picture 1"/>
          <p:cNvPicPr>
            <a:picLocks noChangeAspect="1"/>
          </p:cNvPicPr>
          <p:nvPr/>
        </p:nvPicPr>
        <p:blipFill>
          <a:blip r:embed="rId2"/>
          <a:stretch>
            <a:fillRect/>
          </a:stretch>
        </p:blipFill>
        <p:spPr>
          <a:xfrm>
            <a:off x="4555672" y="4414156"/>
            <a:ext cx="2212522" cy="2212522"/>
          </a:xfrm>
          <a:prstGeom prst="rect">
            <a:avLst/>
          </a:prstGeom>
        </p:spPr>
      </p:pic>
    </p:spTree>
    <p:extLst>
      <p:ext uri="{BB962C8B-B14F-4D97-AF65-F5344CB8AC3E}">
        <p14:creationId xmlns:p14="http://schemas.microsoft.com/office/powerpoint/2010/main" val="17429039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8929" y="481782"/>
            <a:ext cx="11336594" cy="6863417"/>
          </a:xfrm>
          <a:prstGeom prst="rect">
            <a:avLst/>
          </a:prstGeom>
        </p:spPr>
        <p:txBody>
          <a:bodyPr wrap="square">
            <a:spAutoFit/>
          </a:bodyPr>
          <a:lstStyle/>
          <a:p>
            <a:r>
              <a:rPr lang="en-US" sz="2000" b="1" dirty="0"/>
              <a:t>The canonical symbol for the Svadhisthana (Sacral) Chakra is a vibrant orange lotus with six petals, containing a white crescent moon nestled inside a larger circle at its center</a:t>
            </a:r>
            <a:r>
              <a:rPr lang="en-US" sz="2000" b="1" dirty="0" smtClean="0"/>
              <a:t>.</a:t>
            </a:r>
          </a:p>
          <a:p>
            <a:endParaRPr lang="en-US" sz="2000" b="1" dirty="0"/>
          </a:p>
          <a:p>
            <a:r>
              <a:rPr lang="en-US" sz="2000" b="1" dirty="0"/>
              <a:t>In traditional Tantric and Vedic iconography, each geometric component of the Svadhisthana mandala represents a specific cosmic force</a:t>
            </a:r>
            <a:r>
              <a:rPr lang="en-US" sz="2000" b="1" dirty="0" smtClean="0"/>
              <a:t>:</a:t>
            </a:r>
          </a:p>
          <a:p>
            <a:endParaRPr lang="en-US" sz="2000" b="1" dirty="0"/>
          </a:p>
          <a:p>
            <a:r>
              <a:rPr lang="en-US" sz="2000" b="1" dirty="0" smtClean="0"/>
              <a:t>The </a:t>
            </a:r>
            <a:r>
              <a:rPr lang="en-US" sz="2000" b="1" dirty="0"/>
              <a:t>Six Petals: Represent the six negative mental traits or modifications of the mind (Vrittis) that must be purified at this level: anger, jealousy, pride, cruelty, hatred, and desire. </a:t>
            </a:r>
            <a:endParaRPr lang="en-US" sz="2000" b="1" dirty="0" smtClean="0"/>
          </a:p>
          <a:p>
            <a:endParaRPr lang="en-US" sz="2000" b="1" dirty="0"/>
          </a:p>
          <a:p>
            <a:r>
              <a:rPr lang="en-US" sz="2000" b="1" dirty="0" smtClean="0"/>
              <a:t>Each </a:t>
            </a:r>
            <a:r>
              <a:rPr lang="en-US" sz="2000" b="1" dirty="0"/>
              <a:t>petal is inscribed with a specific Sanskrit seed letter (Bam, </a:t>
            </a:r>
            <a:r>
              <a:rPr lang="en-US" sz="2000" b="1" dirty="0" err="1"/>
              <a:t>Bham</a:t>
            </a:r>
            <a:r>
              <a:rPr lang="en-US" sz="2000" b="1" dirty="0"/>
              <a:t>, Mam, Yam, Ram, Lam).The White Crescent Moon: Represents the Water element (</a:t>
            </a:r>
            <a:r>
              <a:rPr lang="en-US" sz="2000" b="1" dirty="0" err="1"/>
              <a:t>Apas</a:t>
            </a:r>
            <a:r>
              <a:rPr lang="en-US" sz="2000" b="1" dirty="0"/>
              <a:t>). </a:t>
            </a:r>
            <a:endParaRPr lang="en-US" sz="2000" b="1" dirty="0" smtClean="0"/>
          </a:p>
          <a:p>
            <a:endParaRPr lang="en-US" sz="2000" b="1" dirty="0"/>
          </a:p>
          <a:p>
            <a:r>
              <a:rPr lang="en-US" sz="2000" b="1" dirty="0" smtClean="0"/>
              <a:t>It </a:t>
            </a:r>
            <a:r>
              <a:rPr lang="en-US" sz="2000" b="1" dirty="0"/>
              <a:t>symbolizes the fluid nature of energy, emotions, adaptability, and the lunar forces that govern tides, cycles, and creativity</a:t>
            </a:r>
            <a:r>
              <a:rPr lang="en-US" sz="2000" b="1" dirty="0" smtClean="0"/>
              <a:t>. </a:t>
            </a:r>
          </a:p>
          <a:p>
            <a:endParaRPr lang="en-US" sz="2000" b="1" dirty="0"/>
          </a:p>
          <a:p>
            <a:r>
              <a:rPr lang="en-US" sz="2000" b="1" dirty="0" smtClean="0"/>
              <a:t>The </a:t>
            </a:r>
            <a:r>
              <a:rPr lang="en-US" sz="2000" b="1" dirty="0"/>
              <a:t>Concentric Circles: The moon sits inside a larger circle, which represents the cyclic nature of birth, death, renewal, and the subconscious mind</a:t>
            </a:r>
            <a:r>
              <a:rPr lang="en-US" sz="2000" b="1" dirty="0" smtClean="0"/>
              <a:t>.</a:t>
            </a:r>
          </a:p>
          <a:p>
            <a:endParaRPr lang="en-US" sz="2000" b="1" dirty="0"/>
          </a:p>
          <a:p>
            <a:r>
              <a:rPr lang="en-US" sz="2000" b="1" dirty="0" smtClean="0"/>
              <a:t>The </a:t>
            </a:r>
            <a:r>
              <a:rPr lang="en-US" sz="2000" b="1" dirty="0"/>
              <a:t>Seed Syllable (Bija Mantra): Positioned at the very center of the crescent moon is the Sanskrit character VAM (</a:t>
            </a:r>
            <a:r>
              <a:rPr lang="en-US" sz="2000" b="1" dirty="0" err="1"/>
              <a:t>वं</a:t>
            </a:r>
            <a:r>
              <a:rPr lang="en-US" sz="2000" b="1" dirty="0"/>
              <a:t>), which is the sound frequency that corresponds to the water element and fluid vitality.</a:t>
            </a:r>
            <a:endParaRPr lang="en-US" sz="2000" b="1" dirty="0" smtClean="0"/>
          </a:p>
          <a:p>
            <a:endParaRPr lang="en-US" sz="2000" b="1" dirty="0"/>
          </a:p>
          <a:p>
            <a:endParaRPr lang="en-US" sz="2000" b="1" dirty="0"/>
          </a:p>
        </p:txBody>
      </p:sp>
    </p:spTree>
    <p:extLst>
      <p:ext uri="{BB962C8B-B14F-4D97-AF65-F5344CB8AC3E}">
        <p14:creationId xmlns:p14="http://schemas.microsoft.com/office/powerpoint/2010/main" val="7251246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0517" y="763756"/>
            <a:ext cx="8908026" cy="4524315"/>
          </a:xfrm>
          <a:prstGeom prst="rect">
            <a:avLst/>
          </a:prstGeom>
        </p:spPr>
        <p:txBody>
          <a:bodyPr wrap="square">
            <a:spAutoFit/>
          </a:bodyPr>
          <a:lstStyle/>
          <a:p>
            <a:r>
              <a:rPr lang="en-US" sz="2400" b="1" dirty="0" smtClean="0"/>
              <a:t>Solar </a:t>
            </a:r>
            <a:r>
              <a:rPr lang="en-US" sz="2400" b="1" dirty="0"/>
              <a:t>Plexus Chakra (Manipura) ↔ Kama (The Desire Body / Astral Body</a:t>
            </a:r>
            <a:r>
              <a:rPr lang="en-US" sz="2400" b="1" dirty="0" smtClean="0"/>
              <a:t>)</a:t>
            </a:r>
          </a:p>
          <a:p>
            <a:endParaRPr lang="en-US" sz="2400" b="1" dirty="0"/>
          </a:p>
          <a:p>
            <a:r>
              <a:rPr lang="en-US" sz="2400" b="1" dirty="0" smtClean="0"/>
              <a:t>The </a:t>
            </a:r>
            <a:r>
              <a:rPr lang="en-US" sz="2400" b="1" dirty="0"/>
              <a:t>Connection: </a:t>
            </a:r>
            <a:r>
              <a:rPr lang="en-US" sz="2400" dirty="0"/>
              <a:t>Located at the navel center, this chakra is tied to Fire</a:t>
            </a:r>
            <a:r>
              <a:rPr lang="en-US" sz="2400" dirty="0" smtClean="0"/>
              <a:t>.</a:t>
            </a:r>
          </a:p>
          <a:p>
            <a:r>
              <a:rPr lang="en-US" sz="2400" b="1" dirty="0" smtClean="0"/>
              <a:t>The </a:t>
            </a:r>
            <a:r>
              <a:rPr lang="en-US" sz="2400" b="1" dirty="0"/>
              <a:t>Function: </a:t>
            </a:r>
            <a:r>
              <a:rPr lang="en-US" sz="2400" dirty="0"/>
              <a:t>In subtle anatomy, the Solar Plexus is the emotional clearinghouse. It maps directly to Kama, the seat of raw passions, desires, ego-drive, anger, and personal power. When you experience a strong emotional reaction, you physically feel it as a knot or flutter in your solar plexus because your emotional vehicle is vibrating through this specific center</a:t>
            </a:r>
            <a:r>
              <a:rPr lang="en-US" sz="2400" dirty="0" smtClean="0"/>
              <a:t>.</a:t>
            </a:r>
          </a:p>
          <a:p>
            <a:endParaRPr lang="en-US" sz="2400" dirty="0"/>
          </a:p>
          <a:p>
            <a:r>
              <a:rPr lang="en-US" sz="2400" b="1" dirty="0" smtClean="0"/>
              <a:t>Color:  Yellow</a:t>
            </a:r>
            <a:endParaRPr lang="en-US" sz="2400" b="1" dirty="0"/>
          </a:p>
        </p:txBody>
      </p:sp>
      <p:pic>
        <p:nvPicPr>
          <p:cNvPr id="3" name="Picture 2"/>
          <p:cNvPicPr>
            <a:picLocks noChangeAspect="1"/>
          </p:cNvPicPr>
          <p:nvPr/>
        </p:nvPicPr>
        <p:blipFill>
          <a:blip r:embed="rId2"/>
          <a:stretch>
            <a:fillRect/>
          </a:stretch>
        </p:blipFill>
        <p:spPr>
          <a:xfrm>
            <a:off x="5053693" y="4156666"/>
            <a:ext cx="4204607" cy="2701334"/>
          </a:xfrm>
          <a:prstGeom prst="rect">
            <a:avLst/>
          </a:prstGeom>
        </p:spPr>
      </p:pic>
    </p:spTree>
    <p:extLst>
      <p:ext uri="{BB962C8B-B14F-4D97-AF65-F5344CB8AC3E}">
        <p14:creationId xmlns:p14="http://schemas.microsoft.com/office/powerpoint/2010/main" val="25752325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7819" y="403124"/>
            <a:ext cx="12064181" cy="6555641"/>
          </a:xfrm>
          <a:prstGeom prst="rect">
            <a:avLst/>
          </a:prstGeom>
        </p:spPr>
        <p:txBody>
          <a:bodyPr wrap="square">
            <a:spAutoFit/>
          </a:bodyPr>
          <a:lstStyle/>
          <a:p>
            <a:r>
              <a:rPr lang="en-US" sz="2000" b="1" dirty="0"/>
              <a:t>The canonical symbol for the Manipura (Solar Plexus) Chakra is a bright yellow lotus with ten petals, containing a large inverted red triangle at its </a:t>
            </a:r>
            <a:r>
              <a:rPr lang="en-US" sz="2000" b="1" dirty="0" smtClean="0"/>
              <a:t>center.</a:t>
            </a:r>
            <a:endParaRPr lang="en-US" sz="2000" b="1" dirty="0"/>
          </a:p>
          <a:p>
            <a:endParaRPr lang="en-US" sz="2000" b="1" dirty="0"/>
          </a:p>
          <a:p>
            <a:r>
              <a:rPr lang="en-US" sz="2000" b="1" dirty="0"/>
              <a:t>In traditional Tantric and Vedic iconography, each geometric component of the Manipura mandala represents a specific cosmic force</a:t>
            </a:r>
            <a:r>
              <a:rPr lang="en-US" sz="2000" b="1" dirty="0" smtClean="0"/>
              <a:t>:</a:t>
            </a:r>
          </a:p>
          <a:p>
            <a:endParaRPr lang="en-US" sz="2000" b="1" dirty="0" smtClean="0"/>
          </a:p>
          <a:p>
            <a:r>
              <a:rPr lang="en-US" sz="2000" b="1" dirty="0" smtClean="0"/>
              <a:t>The </a:t>
            </a:r>
            <a:r>
              <a:rPr lang="en-US" sz="2000" b="1" dirty="0"/>
              <a:t>Ten Petals: Represent the ten vital currents or energies (</a:t>
            </a:r>
            <a:r>
              <a:rPr lang="en-US" sz="2000" b="1" dirty="0" err="1"/>
              <a:t>Pranas</a:t>
            </a:r>
            <a:r>
              <a:rPr lang="en-US" sz="2000" b="1" dirty="0"/>
              <a:t>) that regulate bodily functions, or the ten mental modifications (Vrittis) to be mastered: spiritual ignorance, thirst, jealousy, treachery, shame, fear, disgust, delusion, foolishness, and sadness. </a:t>
            </a:r>
            <a:endParaRPr lang="en-US" sz="2000" b="1" dirty="0" smtClean="0"/>
          </a:p>
          <a:p>
            <a:endParaRPr lang="en-US" sz="2000" b="1" dirty="0"/>
          </a:p>
          <a:p>
            <a:r>
              <a:rPr lang="en-US" sz="2000" b="1" dirty="0" smtClean="0"/>
              <a:t>Each </a:t>
            </a:r>
            <a:r>
              <a:rPr lang="en-US" sz="2000" b="1" dirty="0"/>
              <a:t>petal is inscribed with a specific Sanskrit seed letter (Dam, </a:t>
            </a:r>
            <a:r>
              <a:rPr lang="en-US" sz="2000" b="1" dirty="0" err="1"/>
              <a:t>Dham</a:t>
            </a:r>
            <a:r>
              <a:rPr lang="en-US" sz="2000" b="1" dirty="0"/>
              <a:t>, </a:t>
            </a:r>
            <a:r>
              <a:rPr lang="en-US" sz="2000" b="1" dirty="0" err="1"/>
              <a:t>Nnam</a:t>
            </a:r>
            <a:r>
              <a:rPr lang="en-US" sz="2000" b="1" dirty="0"/>
              <a:t>, Tam, </a:t>
            </a:r>
            <a:r>
              <a:rPr lang="en-US" sz="2000" b="1" dirty="0" err="1"/>
              <a:t>Tham</a:t>
            </a:r>
            <a:r>
              <a:rPr lang="en-US" sz="2000" b="1" dirty="0"/>
              <a:t>, Dam, </a:t>
            </a:r>
            <a:r>
              <a:rPr lang="en-US" sz="2000" b="1" dirty="0" err="1"/>
              <a:t>Dham</a:t>
            </a:r>
            <a:r>
              <a:rPr lang="en-US" sz="2000" b="1" dirty="0"/>
              <a:t>, Nam, Pam, Pham).The Inverted Red Triangle: Represents the Fire element (Agni). </a:t>
            </a:r>
            <a:endParaRPr lang="en-US" sz="2000" b="1" dirty="0" smtClean="0"/>
          </a:p>
          <a:p>
            <a:endParaRPr lang="en-US" sz="2000" b="1" dirty="0"/>
          </a:p>
          <a:p>
            <a:r>
              <a:rPr lang="en-US" sz="2000" b="1" dirty="0" smtClean="0"/>
              <a:t>The </a:t>
            </a:r>
            <a:r>
              <a:rPr lang="en-US" sz="2000" b="1" dirty="0"/>
              <a:t>triangle points downward to show the descent of energy into the engine of the body, symbolizing digestion, heat, metabolism, and the transformative power of fire</a:t>
            </a:r>
            <a:r>
              <a:rPr lang="en-US" sz="2000" b="1" dirty="0" smtClean="0"/>
              <a:t>.</a:t>
            </a:r>
          </a:p>
          <a:p>
            <a:endParaRPr lang="en-US" sz="2000" b="1" dirty="0"/>
          </a:p>
          <a:p>
            <a:r>
              <a:rPr lang="en-US" sz="2000" b="1" dirty="0" smtClean="0"/>
              <a:t>The </a:t>
            </a:r>
            <a:r>
              <a:rPr lang="en-US" sz="2000" b="1" dirty="0"/>
              <a:t>T-Shaped Swastikas: On each outer side of the central triangle, there are often three T-shaped markings representing the traditional Vedic fire hearths or arms of fire</a:t>
            </a:r>
            <a:r>
              <a:rPr lang="en-US" sz="2000" b="1" dirty="0" smtClean="0"/>
              <a:t>.</a:t>
            </a:r>
          </a:p>
          <a:p>
            <a:endParaRPr lang="en-US" sz="2000" b="1" dirty="0"/>
          </a:p>
          <a:p>
            <a:r>
              <a:rPr lang="en-US" sz="2000" b="1" dirty="0" smtClean="0"/>
              <a:t>The </a:t>
            </a:r>
            <a:r>
              <a:rPr lang="en-US" sz="2000" b="1" dirty="0"/>
              <a:t>Seed Syllable (Bija Mantra): Positioned at the absolute center of the triangle is the Sanskrit character RAM (</a:t>
            </a:r>
            <a:r>
              <a:rPr lang="en-US" sz="2000" b="1" dirty="0" err="1"/>
              <a:t>रं</a:t>
            </a:r>
            <a:r>
              <a:rPr lang="en-US" sz="2000" b="1" dirty="0"/>
              <a:t>), which is the sound frequency that corresponds to fire, personal will, and metabolic </a:t>
            </a:r>
            <a:r>
              <a:rPr lang="en-US" sz="2000" b="1" dirty="0" smtClean="0"/>
              <a:t>energy.</a:t>
            </a:r>
            <a:endParaRPr lang="en-US" sz="2000" dirty="0"/>
          </a:p>
        </p:txBody>
      </p:sp>
    </p:spTree>
    <p:extLst>
      <p:ext uri="{BB962C8B-B14F-4D97-AF65-F5344CB8AC3E}">
        <p14:creationId xmlns:p14="http://schemas.microsoft.com/office/powerpoint/2010/main" val="26234295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4232" y="894735"/>
            <a:ext cx="10903974" cy="4154984"/>
          </a:xfrm>
          <a:prstGeom prst="rect">
            <a:avLst/>
          </a:prstGeom>
        </p:spPr>
        <p:txBody>
          <a:bodyPr wrap="square">
            <a:spAutoFit/>
          </a:bodyPr>
          <a:lstStyle/>
          <a:p>
            <a:r>
              <a:rPr lang="en-US" sz="2400" b="1" dirty="0"/>
              <a:t>Heart Chakra (Anahata) ↔ </a:t>
            </a:r>
            <a:r>
              <a:rPr lang="en-US" sz="2400" b="1" dirty="0" err="1"/>
              <a:t>Linga</a:t>
            </a:r>
            <a:r>
              <a:rPr lang="en-US" sz="2400" b="1" dirty="0"/>
              <a:t> </a:t>
            </a:r>
            <a:r>
              <a:rPr lang="en-US" sz="2400" b="1" dirty="0" err="1"/>
              <a:t>Sharira</a:t>
            </a:r>
            <a:r>
              <a:rPr lang="en-US" sz="2400" b="1" dirty="0"/>
              <a:t> (The Astral Double / Bridge</a:t>
            </a:r>
            <a:r>
              <a:rPr lang="en-US" sz="2400" b="1" dirty="0" smtClean="0"/>
              <a:t>)</a:t>
            </a:r>
          </a:p>
          <a:p>
            <a:endParaRPr lang="en-US" sz="2400" b="1" dirty="0" smtClean="0"/>
          </a:p>
          <a:p>
            <a:r>
              <a:rPr lang="en-US" sz="2400" b="1" dirty="0" smtClean="0"/>
              <a:t>The </a:t>
            </a:r>
            <a:r>
              <a:rPr lang="en-US" sz="2400" b="1" dirty="0"/>
              <a:t>Connection: </a:t>
            </a:r>
            <a:r>
              <a:rPr lang="en-US" sz="2400" dirty="0"/>
              <a:t>Located in the center of the chest, representing Air</a:t>
            </a:r>
            <a:r>
              <a:rPr lang="en-US" sz="2400" dirty="0" smtClean="0"/>
              <a:t>.</a:t>
            </a:r>
          </a:p>
          <a:p>
            <a:endParaRPr lang="en-US" sz="2400" b="1" dirty="0"/>
          </a:p>
          <a:p>
            <a:r>
              <a:rPr lang="en-US" sz="2400" b="1" dirty="0" smtClean="0"/>
              <a:t>The </a:t>
            </a:r>
            <a:r>
              <a:rPr lang="en-US" sz="2400" b="1" dirty="0"/>
              <a:t>Function: </a:t>
            </a:r>
            <a:r>
              <a:rPr lang="en-US" sz="2400" dirty="0"/>
              <a:t>The Heart Chakra serves as the central axis of the entire chakra system, dividing the lower physical centers from the higher spiritual centers. It aligns with the </a:t>
            </a:r>
            <a:r>
              <a:rPr lang="en-US" sz="2400" dirty="0" err="1"/>
              <a:t>Linga</a:t>
            </a:r>
            <a:r>
              <a:rPr lang="en-US" sz="2400" dirty="0"/>
              <a:t> </a:t>
            </a:r>
            <a:r>
              <a:rPr lang="en-US" sz="2400" dirty="0" err="1"/>
              <a:t>Sharira</a:t>
            </a:r>
            <a:r>
              <a:rPr lang="en-US" sz="2400" dirty="0"/>
              <a:t> because it acts as the ultimate mediator. Just as the </a:t>
            </a:r>
            <a:r>
              <a:rPr lang="en-US" sz="2400" dirty="0" err="1"/>
              <a:t>Linga</a:t>
            </a:r>
            <a:r>
              <a:rPr lang="en-US" sz="2400" dirty="0"/>
              <a:t> </a:t>
            </a:r>
            <a:r>
              <a:rPr lang="en-US" sz="2400" dirty="0" err="1"/>
              <a:t>Sharira</a:t>
            </a:r>
            <a:r>
              <a:rPr lang="en-US" sz="2400" dirty="0"/>
              <a:t> bridges the unseen blueprint to physical manifestation, the Heart Chakra bridges animal desire (Kama) into higher spiritual devotion, translating cosmic energies into human biology</a:t>
            </a:r>
            <a:r>
              <a:rPr lang="en-US" sz="2400" dirty="0" smtClean="0"/>
              <a:t>.</a:t>
            </a:r>
          </a:p>
          <a:p>
            <a:endParaRPr lang="en-US" sz="2400" dirty="0"/>
          </a:p>
          <a:p>
            <a:r>
              <a:rPr lang="en-US" sz="2400" b="1" dirty="0" smtClean="0"/>
              <a:t>Color: Green</a:t>
            </a:r>
            <a:endParaRPr lang="en-US" sz="2400" b="1" dirty="0"/>
          </a:p>
        </p:txBody>
      </p:sp>
      <p:pic>
        <p:nvPicPr>
          <p:cNvPr id="3" name="Picture 2"/>
          <p:cNvPicPr>
            <a:picLocks noChangeAspect="1"/>
          </p:cNvPicPr>
          <p:nvPr/>
        </p:nvPicPr>
        <p:blipFill>
          <a:blip r:embed="rId2"/>
          <a:stretch>
            <a:fillRect/>
          </a:stretch>
        </p:blipFill>
        <p:spPr>
          <a:xfrm>
            <a:off x="6376219" y="4615544"/>
            <a:ext cx="1940417" cy="1940417"/>
          </a:xfrm>
          <a:prstGeom prst="rect">
            <a:avLst/>
          </a:prstGeom>
        </p:spPr>
      </p:pic>
    </p:spTree>
    <p:extLst>
      <p:ext uri="{BB962C8B-B14F-4D97-AF65-F5344CB8AC3E}">
        <p14:creationId xmlns:p14="http://schemas.microsoft.com/office/powerpoint/2010/main" val="31631029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652" y="226142"/>
            <a:ext cx="11916696" cy="6370975"/>
          </a:xfrm>
          <a:prstGeom prst="rect">
            <a:avLst/>
          </a:prstGeom>
        </p:spPr>
        <p:txBody>
          <a:bodyPr wrap="square">
            <a:spAutoFit/>
          </a:bodyPr>
          <a:lstStyle/>
          <a:p>
            <a:r>
              <a:rPr lang="en-US" sz="2400" b="1" dirty="0"/>
              <a:t>The canonical symbol for the Anahata (Heart) Chakra is a soft green lotus with twelve petals, containing a central hexagram (six-pointed star) formed by two intersecting triangles</a:t>
            </a:r>
            <a:r>
              <a:rPr lang="en-US" sz="2400" b="1" dirty="0" smtClean="0"/>
              <a:t>.</a:t>
            </a:r>
          </a:p>
          <a:p>
            <a:endParaRPr lang="en-US" sz="2400" b="1" dirty="0" smtClean="0"/>
          </a:p>
          <a:p>
            <a:r>
              <a:rPr lang="en-US" sz="2400" b="1" dirty="0"/>
              <a:t>The Twelve Petals: Represent the twelve divine qualities or virtues of the heart: joy, peace, love, harmony, bliss, clarity, compassion, purity, understanding, forgiveness, tolerance, and empathy. </a:t>
            </a:r>
            <a:endParaRPr lang="en-US" sz="2400" b="1" dirty="0" smtClean="0"/>
          </a:p>
          <a:p>
            <a:endParaRPr lang="en-US" sz="2400" b="1" dirty="0" smtClean="0"/>
          </a:p>
          <a:p>
            <a:r>
              <a:rPr lang="en-US" sz="2400" b="1" dirty="0" smtClean="0"/>
              <a:t>Each </a:t>
            </a:r>
            <a:r>
              <a:rPr lang="en-US" sz="2400" b="1" dirty="0"/>
              <a:t>petal is inscribed with a specific Sanskrit seed letter (</a:t>
            </a:r>
            <a:r>
              <a:rPr lang="en-US" sz="2400" b="1" dirty="0" err="1"/>
              <a:t>Kam</a:t>
            </a:r>
            <a:r>
              <a:rPr lang="en-US" sz="2400" b="1" dirty="0"/>
              <a:t>, Kham, Gam, </a:t>
            </a:r>
            <a:r>
              <a:rPr lang="en-US" sz="2400" b="1" dirty="0" err="1"/>
              <a:t>Gham</a:t>
            </a:r>
            <a:r>
              <a:rPr lang="en-US" sz="2400" b="1" dirty="0"/>
              <a:t>, </a:t>
            </a:r>
            <a:r>
              <a:rPr lang="en-US" sz="2400" b="1" dirty="0" err="1"/>
              <a:t>Ngam</a:t>
            </a:r>
            <a:r>
              <a:rPr lang="en-US" sz="2400" b="1" dirty="0"/>
              <a:t>, Cham, </a:t>
            </a:r>
            <a:r>
              <a:rPr lang="en-US" sz="2400" b="1" dirty="0" err="1"/>
              <a:t>Chham</a:t>
            </a:r>
            <a:r>
              <a:rPr lang="en-US" sz="2400" b="1" dirty="0"/>
              <a:t>, Jam, </a:t>
            </a:r>
            <a:r>
              <a:rPr lang="en-US" sz="2400" b="1" dirty="0" err="1"/>
              <a:t>Jham</a:t>
            </a:r>
            <a:r>
              <a:rPr lang="en-US" sz="2400" b="1" dirty="0"/>
              <a:t>, </a:t>
            </a:r>
            <a:r>
              <a:rPr lang="en-US" sz="2400" b="1" dirty="0" err="1"/>
              <a:t>Nyam</a:t>
            </a:r>
            <a:r>
              <a:rPr lang="en-US" sz="2400" b="1" dirty="0"/>
              <a:t>, Tam, </a:t>
            </a:r>
            <a:r>
              <a:rPr lang="en-US" sz="2400" b="1" dirty="0" err="1"/>
              <a:t>Tham</a:t>
            </a:r>
            <a:r>
              <a:rPr lang="en-US" sz="2400" b="1" dirty="0"/>
              <a:t>).The Intersecting Triangles (Hexagram): Represents the Air element (Vayu) and the union of opposites. The upward-pointing triangle symbolizes Shiva (the masculine, spiritual consciousness), while the downward-pointing triangle symbolizes Shakti (the feminine, material manifestation). </a:t>
            </a:r>
            <a:endParaRPr lang="en-US" sz="2400" b="1" dirty="0" smtClean="0"/>
          </a:p>
          <a:p>
            <a:r>
              <a:rPr lang="en-US" sz="2400" b="1" dirty="0" smtClean="0"/>
              <a:t>Their </a:t>
            </a:r>
            <a:r>
              <a:rPr lang="en-US" sz="2400" b="1" dirty="0"/>
              <a:t>intersection represents perfect </a:t>
            </a:r>
            <a:r>
              <a:rPr lang="en-US" sz="2400" b="1" dirty="0" err="1"/>
              <a:t>balance.The</a:t>
            </a:r>
            <a:r>
              <a:rPr lang="en-US" sz="2400" b="1" dirty="0"/>
              <a:t> Smoke-Gray Color: The central region is often depicted in a smoke-gray color, representing the elusive, dynamic, and non-physical nature of air and </a:t>
            </a:r>
            <a:r>
              <a:rPr lang="en-US" sz="2400" b="1" dirty="0" err="1"/>
              <a:t>breath.The</a:t>
            </a:r>
            <a:r>
              <a:rPr lang="en-US" sz="2400" b="1" dirty="0"/>
              <a:t> Seed Syllable (Bija Mantra): Positioned at the absolute center of the star is the Sanskrit character YAM (</a:t>
            </a:r>
            <a:r>
              <a:rPr lang="en-US" sz="2400" b="1" dirty="0" err="1"/>
              <a:t>यं</a:t>
            </a:r>
            <a:r>
              <a:rPr lang="en-US" sz="2400" b="1" dirty="0"/>
              <a:t>), which is the sound frequency that corresponds to the air element, love, and the bridge between the lower and higher worlds.</a:t>
            </a:r>
          </a:p>
        </p:txBody>
      </p:sp>
    </p:spTree>
    <p:extLst>
      <p:ext uri="{BB962C8B-B14F-4D97-AF65-F5344CB8AC3E}">
        <p14:creationId xmlns:p14="http://schemas.microsoft.com/office/powerpoint/2010/main" val="7544643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130" y="642683"/>
            <a:ext cx="11543070" cy="4832092"/>
          </a:xfrm>
          <a:prstGeom prst="rect">
            <a:avLst/>
          </a:prstGeom>
        </p:spPr>
        <p:txBody>
          <a:bodyPr wrap="square">
            <a:spAutoFit/>
          </a:bodyPr>
          <a:lstStyle/>
          <a:p>
            <a:r>
              <a:rPr lang="en-US" sz="2800" b="1" dirty="0"/>
              <a:t>Throat Chakra (Vishuddha) ↔ </a:t>
            </a:r>
            <a:r>
              <a:rPr lang="en-US" sz="2800" b="1" dirty="0" err="1"/>
              <a:t>Manas</a:t>
            </a:r>
            <a:r>
              <a:rPr lang="en-US" sz="2800" b="1" dirty="0"/>
              <a:t> (The Higher/Lower Mind</a:t>
            </a:r>
            <a:r>
              <a:rPr lang="en-US" sz="2800" b="1" dirty="0" smtClean="0"/>
              <a:t>)</a:t>
            </a:r>
          </a:p>
          <a:p>
            <a:endParaRPr lang="en-US" sz="2800" b="1" dirty="0"/>
          </a:p>
          <a:p>
            <a:r>
              <a:rPr lang="en-US" sz="2800" b="1" dirty="0" smtClean="0"/>
              <a:t>The </a:t>
            </a:r>
            <a:r>
              <a:rPr lang="en-US" sz="2800" b="1" dirty="0"/>
              <a:t>Connection: </a:t>
            </a:r>
            <a:r>
              <a:rPr lang="en-US" sz="2800" dirty="0"/>
              <a:t>Located at the throat, representing Ether or Space</a:t>
            </a:r>
            <a:r>
              <a:rPr lang="en-US" sz="2800" dirty="0" smtClean="0"/>
              <a:t>.</a:t>
            </a:r>
          </a:p>
          <a:p>
            <a:endParaRPr lang="en-US" sz="2800" b="1" dirty="0"/>
          </a:p>
          <a:p>
            <a:r>
              <a:rPr lang="en-US" sz="2800" b="1" dirty="0" smtClean="0"/>
              <a:t>The </a:t>
            </a:r>
            <a:r>
              <a:rPr lang="en-US" sz="2800" b="1" dirty="0"/>
              <a:t>Function: </a:t>
            </a:r>
            <a:r>
              <a:rPr lang="en-US" sz="2800" dirty="0"/>
              <a:t>The Throat Chakra is the center of expression, communication, and creative intellect. It maps to </a:t>
            </a:r>
            <a:r>
              <a:rPr lang="en-US" sz="2800" dirty="0" err="1"/>
              <a:t>Manas</a:t>
            </a:r>
            <a:r>
              <a:rPr lang="en-US" sz="2800" dirty="0"/>
              <a:t> (Mind). It is through this center that abstract thought, conceptualization, and mental blueprints are organized and spoken into physical existence. It governs the transition from feeling an emotion to logically structuring it into words</a:t>
            </a:r>
            <a:r>
              <a:rPr lang="en-US" sz="2800" dirty="0" smtClean="0"/>
              <a:t>.</a:t>
            </a:r>
          </a:p>
          <a:p>
            <a:endParaRPr lang="en-US" sz="2800" dirty="0"/>
          </a:p>
          <a:p>
            <a:r>
              <a:rPr lang="en-US" sz="2800" b="1" dirty="0" smtClean="0"/>
              <a:t>Color: Blue</a:t>
            </a:r>
            <a:endParaRPr lang="en-US" sz="2800" b="1" dirty="0"/>
          </a:p>
        </p:txBody>
      </p:sp>
      <p:pic>
        <p:nvPicPr>
          <p:cNvPr id="3" name="Picture 2"/>
          <p:cNvPicPr>
            <a:picLocks noChangeAspect="1"/>
          </p:cNvPicPr>
          <p:nvPr/>
        </p:nvPicPr>
        <p:blipFill>
          <a:blip r:embed="rId2"/>
          <a:stretch>
            <a:fillRect/>
          </a:stretch>
        </p:blipFill>
        <p:spPr>
          <a:xfrm>
            <a:off x="8447275" y="4492338"/>
            <a:ext cx="2272432" cy="2272432"/>
          </a:xfrm>
          <a:prstGeom prst="rect">
            <a:avLst/>
          </a:prstGeom>
        </p:spPr>
      </p:pic>
    </p:spTree>
    <p:extLst>
      <p:ext uri="{BB962C8B-B14F-4D97-AF65-F5344CB8AC3E}">
        <p14:creationId xmlns:p14="http://schemas.microsoft.com/office/powerpoint/2010/main" val="16764558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0439" y="353962"/>
            <a:ext cx="11208774" cy="5570756"/>
          </a:xfrm>
          <a:prstGeom prst="rect">
            <a:avLst/>
          </a:prstGeom>
        </p:spPr>
        <p:txBody>
          <a:bodyPr wrap="square">
            <a:spAutoFit/>
          </a:bodyPr>
          <a:lstStyle/>
          <a:p>
            <a:r>
              <a:rPr lang="en-US" sz="2000" dirty="0"/>
              <a:t>The canonical symbol for the Vishuddha (Throat) Chakra is a smoke-colored or sky-blue lotus with sixteen petals, containing a downward-pointing triangle that encloses a full moon or a pure white circle. </a:t>
            </a:r>
            <a:endParaRPr lang="en-US" sz="2000" dirty="0" smtClean="0"/>
          </a:p>
          <a:p>
            <a:endParaRPr lang="en-US" sz="2000" dirty="0"/>
          </a:p>
          <a:p>
            <a:r>
              <a:rPr lang="en-US" sz="2000" dirty="0" smtClean="0"/>
              <a:t>The </a:t>
            </a:r>
            <a:r>
              <a:rPr lang="en-US" sz="2000" dirty="0"/>
              <a:t>Sixteen Petals: Represent the sixteen Sanskrit vowels </a:t>
            </a:r>
            <a:r>
              <a:rPr lang="en-US" sz="2800" dirty="0"/>
              <a:t>(Am, </a:t>
            </a:r>
            <a:r>
              <a:rPr lang="en-US" sz="2800" dirty="0" err="1"/>
              <a:t>Aam</a:t>
            </a:r>
            <a:r>
              <a:rPr lang="en-US" sz="2800" dirty="0"/>
              <a:t>, </a:t>
            </a:r>
            <a:r>
              <a:rPr lang="en-US" sz="2800" dirty="0" err="1"/>
              <a:t>Im</a:t>
            </a:r>
            <a:r>
              <a:rPr lang="en-US" sz="2800" dirty="0"/>
              <a:t>, </a:t>
            </a:r>
            <a:r>
              <a:rPr lang="en-US" sz="2800" dirty="0" err="1"/>
              <a:t>Eem</a:t>
            </a:r>
            <a:r>
              <a:rPr lang="en-US" sz="2800" dirty="0"/>
              <a:t>, Um, </a:t>
            </a:r>
            <a:r>
              <a:rPr lang="en-US" sz="2800" dirty="0" err="1"/>
              <a:t>Oom</a:t>
            </a:r>
            <a:r>
              <a:rPr lang="en-US" sz="2800" dirty="0"/>
              <a:t>, Rm, </a:t>
            </a:r>
            <a:r>
              <a:rPr lang="en-US" sz="2800" dirty="0" err="1"/>
              <a:t>Rrm</a:t>
            </a:r>
            <a:r>
              <a:rPr lang="en-US" sz="2800" dirty="0"/>
              <a:t>, Lm, </a:t>
            </a:r>
            <a:r>
              <a:rPr lang="en-US" sz="2800" dirty="0" err="1"/>
              <a:t>Lrm</a:t>
            </a:r>
            <a:r>
              <a:rPr lang="en-US" sz="2800" dirty="0"/>
              <a:t>, </a:t>
            </a:r>
            <a:r>
              <a:rPr lang="en-US" sz="2800" dirty="0" err="1"/>
              <a:t>Em</a:t>
            </a:r>
            <a:r>
              <a:rPr lang="en-US" sz="2800" dirty="0"/>
              <a:t>, Aim, Om, Aum, Am, Ah). </a:t>
            </a:r>
            <a:r>
              <a:rPr lang="en-US" sz="2000" dirty="0"/>
              <a:t>In Sanskrit, vowels are considered the "spirit" or life-force of language, whereas consonants are the "matter</a:t>
            </a:r>
            <a:r>
              <a:rPr lang="en-US" sz="2000" dirty="0" smtClean="0"/>
              <a:t>.“</a:t>
            </a:r>
          </a:p>
          <a:p>
            <a:endParaRPr lang="en-US" sz="2000" dirty="0"/>
          </a:p>
          <a:p>
            <a:r>
              <a:rPr lang="en-US" sz="2000" dirty="0" smtClean="0"/>
              <a:t>The </a:t>
            </a:r>
            <a:r>
              <a:rPr lang="en-US" sz="2000" dirty="0"/>
              <a:t>Pure White Circle (or Full Moon): Represents the </a:t>
            </a:r>
            <a:r>
              <a:rPr lang="en-US" sz="2000" dirty="0" err="1"/>
              <a:t>Akasha</a:t>
            </a:r>
            <a:r>
              <a:rPr lang="en-US" sz="2000" dirty="0"/>
              <a:t> or Ether/Space element. It signifies absolute purity, spaciousness, emptiness, and the cosmic field through which sound frequencies travel</a:t>
            </a:r>
            <a:r>
              <a:rPr lang="en-US" sz="2000" dirty="0" smtClean="0"/>
              <a:t>.</a:t>
            </a:r>
          </a:p>
          <a:p>
            <a:endParaRPr lang="en-US" sz="2000" dirty="0"/>
          </a:p>
          <a:p>
            <a:r>
              <a:rPr lang="en-US" sz="2000" dirty="0" smtClean="0"/>
              <a:t>The </a:t>
            </a:r>
            <a:r>
              <a:rPr lang="en-US" sz="2000" dirty="0"/>
              <a:t>Downward-Pointing Triangle: Contains the white circle and represents the channel of manifestation. It shows that higher spiritual truths are being stepped down and translated into human speech and creative expression</a:t>
            </a:r>
            <a:r>
              <a:rPr lang="en-US" sz="2000" dirty="0" smtClean="0"/>
              <a:t>.</a:t>
            </a:r>
          </a:p>
          <a:p>
            <a:endParaRPr lang="en-US" sz="2000" dirty="0" smtClean="0"/>
          </a:p>
          <a:p>
            <a:r>
              <a:rPr lang="en-US" sz="2000" dirty="0" smtClean="0"/>
              <a:t>The </a:t>
            </a:r>
            <a:r>
              <a:rPr lang="en-US" sz="2000" dirty="0"/>
              <a:t>Seed Syllable (Bija Mantra): </a:t>
            </a:r>
            <a:r>
              <a:rPr lang="en-US" sz="2000" dirty="0" smtClean="0"/>
              <a:t>Positioned </a:t>
            </a:r>
            <a:r>
              <a:rPr lang="en-US" sz="2000" dirty="0"/>
              <a:t>at the absolute center of the circle is the Sanskrit character HAM (</a:t>
            </a:r>
            <a:r>
              <a:rPr lang="en-US" sz="2000" dirty="0" err="1"/>
              <a:t>हं</a:t>
            </a:r>
            <a:r>
              <a:rPr lang="en-US" sz="2000" dirty="0"/>
              <a:t>), which is the sound frequency that corresponds to the space element, communication, and intellectual </a:t>
            </a:r>
            <a:r>
              <a:rPr lang="en-US" sz="2000" dirty="0" smtClean="0"/>
              <a:t>resonance.</a:t>
            </a:r>
            <a:endParaRPr lang="en-US" sz="2000" dirty="0"/>
          </a:p>
        </p:txBody>
      </p:sp>
      <p:pic>
        <p:nvPicPr>
          <p:cNvPr id="3" name="Picture 2"/>
          <p:cNvPicPr>
            <a:picLocks noChangeAspect="1"/>
          </p:cNvPicPr>
          <p:nvPr/>
        </p:nvPicPr>
        <p:blipFill>
          <a:blip r:embed="rId2"/>
          <a:stretch>
            <a:fillRect/>
          </a:stretch>
        </p:blipFill>
        <p:spPr>
          <a:xfrm>
            <a:off x="5165232" y="5821096"/>
            <a:ext cx="914479" cy="914479"/>
          </a:xfrm>
          <a:prstGeom prst="rect">
            <a:avLst/>
          </a:prstGeom>
        </p:spPr>
      </p:pic>
    </p:spTree>
    <p:extLst>
      <p:ext uri="{BB962C8B-B14F-4D97-AF65-F5344CB8AC3E}">
        <p14:creationId xmlns:p14="http://schemas.microsoft.com/office/powerpoint/2010/main" val="31901564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6748" y="983225"/>
            <a:ext cx="10264878" cy="4524315"/>
          </a:xfrm>
          <a:prstGeom prst="rect">
            <a:avLst/>
          </a:prstGeom>
        </p:spPr>
        <p:txBody>
          <a:bodyPr wrap="square">
            <a:spAutoFit/>
          </a:bodyPr>
          <a:lstStyle/>
          <a:p>
            <a:r>
              <a:rPr lang="en-US" sz="2400" b="1" dirty="0"/>
              <a:t>Third Eye Chakra (Ajna) ↔ </a:t>
            </a:r>
            <a:r>
              <a:rPr lang="en-US" sz="2400" b="1" dirty="0" err="1"/>
              <a:t>Buddhi</a:t>
            </a:r>
            <a:r>
              <a:rPr lang="en-US" sz="2400" b="1" dirty="0"/>
              <a:t> (The Intuitive Vehicle</a:t>
            </a:r>
            <a:r>
              <a:rPr lang="en-US" sz="2400" b="1" dirty="0" smtClean="0"/>
              <a:t>)</a:t>
            </a:r>
          </a:p>
          <a:p>
            <a:endParaRPr lang="en-US" sz="2400" b="1" dirty="0"/>
          </a:p>
          <a:p>
            <a:r>
              <a:rPr lang="en-US" sz="2400" b="1" dirty="0" smtClean="0"/>
              <a:t>The </a:t>
            </a:r>
            <a:r>
              <a:rPr lang="en-US" sz="2400" b="1" dirty="0"/>
              <a:t>Connection: </a:t>
            </a:r>
            <a:r>
              <a:rPr lang="en-US" sz="2400" dirty="0"/>
              <a:t>Located between the eyebrows, representing Light and cosmic mind</a:t>
            </a:r>
            <a:r>
              <a:rPr lang="en-US" sz="2400" dirty="0" smtClean="0"/>
              <a:t>.</a:t>
            </a:r>
          </a:p>
          <a:p>
            <a:endParaRPr lang="en-US" sz="2400" b="1" dirty="0"/>
          </a:p>
          <a:p>
            <a:r>
              <a:rPr lang="en-US" sz="2400" b="1" dirty="0" smtClean="0"/>
              <a:t>The </a:t>
            </a:r>
            <a:r>
              <a:rPr lang="en-US" sz="2400" b="1" dirty="0"/>
              <a:t>Function: </a:t>
            </a:r>
            <a:r>
              <a:rPr lang="en-US" sz="2400" dirty="0"/>
              <a:t>The Third Eye is the seat of higher vision, insight, and direct knowing. It bypasses the logical processing of the throat chakra to tap directly into </a:t>
            </a:r>
            <a:r>
              <a:rPr lang="en-US" sz="2400" dirty="0" err="1"/>
              <a:t>Buddhi</a:t>
            </a:r>
            <a:r>
              <a:rPr lang="en-US" sz="2400" dirty="0"/>
              <a:t> (Spiritual Wisdom/Intuition). When this center is active, a person experiences reality through holistic synthesis and unity consciousness rather than fragmented intellectual analysis</a:t>
            </a:r>
            <a:r>
              <a:rPr lang="en-US" sz="2400" dirty="0" smtClean="0"/>
              <a:t>.</a:t>
            </a:r>
          </a:p>
          <a:p>
            <a:endParaRPr lang="en-US" sz="2400" dirty="0" smtClean="0"/>
          </a:p>
          <a:p>
            <a:r>
              <a:rPr lang="en-US" sz="2400" b="1" dirty="0" smtClean="0"/>
              <a:t>Color: Indigo</a:t>
            </a:r>
            <a:endParaRPr lang="en-US" sz="2400" b="1" dirty="0"/>
          </a:p>
        </p:txBody>
      </p:sp>
      <p:pic>
        <p:nvPicPr>
          <p:cNvPr id="3" name="Picture 2"/>
          <p:cNvPicPr>
            <a:picLocks noChangeAspect="1"/>
          </p:cNvPicPr>
          <p:nvPr/>
        </p:nvPicPr>
        <p:blipFill>
          <a:blip r:embed="rId2"/>
          <a:stretch>
            <a:fillRect/>
          </a:stretch>
        </p:blipFill>
        <p:spPr>
          <a:xfrm>
            <a:off x="6120492" y="4316185"/>
            <a:ext cx="2272394" cy="2272394"/>
          </a:xfrm>
          <a:prstGeom prst="rect">
            <a:avLst/>
          </a:prstGeom>
        </p:spPr>
      </p:pic>
    </p:spTree>
    <p:extLst>
      <p:ext uri="{BB962C8B-B14F-4D97-AF65-F5344CB8AC3E}">
        <p14:creationId xmlns:p14="http://schemas.microsoft.com/office/powerpoint/2010/main" val="3594223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1643" y="0"/>
            <a:ext cx="4865914" cy="6784520"/>
          </a:xfrm>
          <a:prstGeom prst="rect">
            <a:avLst/>
          </a:prstGeom>
        </p:spPr>
      </p:pic>
      <p:pic>
        <p:nvPicPr>
          <p:cNvPr id="5" name="Picture 4"/>
          <p:cNvPicPr>
            <a:picLocks noChangeAspect="1"/>
          </p:cNvPicPr>
          <p:nvPr/>
        </p:nvPicPr>
        <p:blipFill>
          <a:blip r:embed="rId4"/>
          <a:stretch>
            <a:fillRect/>
          </a:stretch>
        </p:blipFill>
        <p:spPr>
          <a:xfrm>
            <a:off x="5894613" y="16328"/>
            <a:ext cx="6066066" cy="6751863"/>
          </a:xfrm>
          <a:prstGeom prst="rect">
            <a:avLst/>
          </a:prstGeom>
        </p:spPr>
      </p:pic>
    </p:spTree>
    <p:extLst>
      <p:ext uri="{BB962C8B-B14F-4D97-AF65-F5344CB8AC3E}">
        <p14:creationId xmlns:p14="http://schemas.microsoft.com/office/powerpoint/2010/main" val="11166796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646" y="117693"/>
            <a:ext cx="11995354" cy="6740307"/>
          </a:xfrm>
          <a:prstGeom prst="rect">
            <a:avLst/>
          </a:prstGeom>
        </p:spPr>
        <p:txBody>
          <a:bodyPr wrap="square">
            <a:spAutoFit/>
          </a:bodyPr>
          <a:lstStyle/>
          <a:p>
            <a:r>
              <a:rPr lang="en-US" sz="2400" b="1" dirty="0"/>
              <a:t>The canonical symbol for the Ajna (Third Eye) Chakra is an indigo or deep blue lotus with only two petals, containing an inverted triangle and a white circle or crescent moon at its center.  In traditional Tantric and Vedic iconography, the minimal geometry of the Ajna mandala represents the transcending of worldly duality</a:t>
            </a:r>
            <a:r>
              <a:rPr lang="en-US" sz="2400" b="1" dirty="0" smtClean="0"/>
              <a:t>:</a:t>
            </a:r>
          </a:p>
          <a:p>
            <a:endParaRPr lang="en-US" sz="2400" b="1" dirty="0"/>
          </a:p>
          <a:p>
            <a:r>
              <a:rPr lang="en-US" sz="2400" b="1" dirty="0" smtClean="0"/>
              <a:t>The </a:t>
            </a:r>
            <a:r>
              <a:rPr lang="en-US" sz="2400" b="1" dirty="0"/>
              <a:t>Two Petals: Represent the ultimate duality of existence—manifest and unmanifest, spirit and matter, or the two main psychic channels (Ida and </a:t>
            </a:r>
            <a:r>
              <a:rPr lang="en-US" sz="2400" b="1" dirty="0" err="1"/>
              <a:t>Pingala</a:t>
            </a:r>
            <a:r>
              <a:rPr lang="en-US" sz="2400" b="1" dirty="0"/>
              <a:t> nadis) that cross at this point. They are inscribed with the Sanskrit letters Ham and </a:t>
            </a:r>
            <a:r>
              <a:rPr lang="en-US" sz="2400" b="1" dirty="0" err="1"/>
              <a:t>Ksham</a:t>
            </a:r>
            <a:r>
              <a:rPr lang="en-US" sz="2400" b="1" dirty="0" smtClean="0"/>
              <a:t>.</a:t>
            </a:r>
          </a:p>
          <a:p>
            <a:endParaRPr lang="en-US" sz="2400" b="1" dirty="0"/>
          </a:p>
          <a:p>
            <a:r>
              <a:rPr lang="en-US" sz="2400" b="1" dirty="0" smtClean="0"/>
              <a:t>The </a:t>
            </a:r>
            <a:r>
              <a:rPr lang="en-US" sz="2400" b="1" dirty="0"/>
              <a:t>Inverted Triangle: Symbolizes the downward pouring of divine wisdom and cosmic light into human intuition. It acts as the portal to higher planes of consciousness</a:t>
            </a:r>
            <a:r>
              <a:rPr lang="en-US" sz="2400" b="1" dirty="0" smtClean="0"/>
              <a:t>.</a:t>
            </a:r>
          </a:p>
          <a:p>
            <a:endParaRPr lang="en-US" sz="2400" b="1" dirty="0" smtClean="0"/>
          </a:p>
          <a:p>
            <a:r>
              <a:rPr lang="en-US" sz="2400" b="1" dirty="0" smtClean="0"/>
              <a:t>The </a:t>
            </a:r>
            <a:r>
              <a:rPr lang="en-US" sz="2400" b="1" dirty="0"/>
              <a:t>Inner White Circle: Represents the elemental form of the mind (</a:t>
            </a:r>
            <a:r>
              <a:rPr lang="en-US" sz="2400" b="1" dirty="0" err="1"/>
              <a:t>Manas</a:t>
            </a:r>
            <a:r>
              <a:rPr lang="en-US" sz="2400" b="1" dirty="0"/>
              <a:t>), which has now been purified to reflect cosmic reality clearly, like a still lake reflecting the moon</a:t>
            </a:r>
            <a:r>
              <a:rPr lang="en-US" sz="2400" b="1" dirty="0" smtClean="0"/>
              <a:t>. </a:t>
            </a:r>
          </a:p>
          <a:p>
            <a:endParaRPr lang="en-US" sz="2400" b="1" dirty="0"/>
          </a:p>
          <a:p>
            <a:r>
              <a:rPr lang="en-US" sz="2400" b="1" dirty="0" smtClean="0"/>
              <a:t>The </a:t>
            </a:r>
            <a:r>
              <a:rPr lang="en-US" sz="2400" b="1" dirty="0"/>
              <a:t>Seed Syllable (Bija Mantra): Positioned at the exact center is the sacred Sanskrit syllable </a:t>
            </a:r>
            <a:r>
              <a:rPr lang="en-US" sz="2800" b="1" dirty="0"/>
              <a:t>OM (ॐ)</a:t>
            </a:r>
            <a:r>
              <a:rPr lang="en-US" sz="2400" b="1" dirty="0"/>
              <a:t>, representing the primordial sound of creation and the unified field of absolute truth.</a:t>
            </a:r>
          </a:p>
        </p:txBody>
      </p:sp>
    </p:spTree>
    <p:extLst>
      <p:ext uri="{BB962C8B-B14F-4D97-AF65-F5344CB8AC3E}">
        <p14:creationId xmlns:p14="http://schemas.microsoft.com/office/powerpoint/2010/main" val="2925980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4967" y="0"/>
            <a:ext cx="11031793" cy="6555641"/>
          </a:xfrm>
          <a:prstGeom prst="rect">
            <a:avLst/>
          </a:prstGeom>
        </p:spPr>
        <p:txBody>
          <a:bodyPr wrap="square">
            <a:spAutoFit/>
          </a:bodyPr>
          <a:lstStyle/>
          <a:p>
            <a:endParaRPr lang="en-US" sz="2000" b="1" dirty="0" smtClean="0"/>
          </a:p>
          <a:p>
            <a:r>
              <a:rPr lang="en-US" sz="2000" b="1" dirty="0" smtClean="0"/>
              <a:t>The </a:t>
            </a:r>
            <a:r>
              <a:rPr lang="en-US" sz="2000" b="1" dirty="0"/>
              <a:t>canonical symbol for the Sahasrara (Crown) Chakra is a brilliant violet or pure white lotus with one thousand petals, arranged in multiple concentric layers around a central, glowing void or a radiant golden disk</a:t>
            </a:r>
            <a:r>
              <a:rPr lang="en-US" sz="2000" b="1" dirty="0" smtClean="0"/>
              <a:t>.</a:t>
            </a:r>
          </a:p>
          <a:p>
            <a:endParaRPr lang="en-US" sz="2000" b="1" dirty="0" smtClean="0"/>
          </a:p>
          <a:p>
            <a:r>
              <a:rPr lang="en-US" sz="2000" b="1" dirty="0" smtClean="0"/>
              <a:t> </a:t>
            </a:r>
            <a:r>
              <a:rPr lang="en-US" sz="2000" b="1" dirty="0"/>
              <a:t>In traditional Tantric and Vedic iconography, the complex geometry of the Sahasrara mandala signifies the transcendence of all elements and the achievement of complete spiritual liberation</a:t>
            </a:r>
            <a:r>
              <a:rPr lang="en-US" sz="2000" b="1" dirty="0" smtClean="0"/>
              <a:t>:</a:t>
            </a:r>
          </a:p>
          <a:p>
            <a:endParaRPr lang="en-US" sz="2000" b="1" dirty="0"/>
          </a:p>
          <a:p>
            <a:r>
              <a:rPr lang="en-US" sz="2000" b="1" dirty="0" smtClean="0"/>
              <a:t>The </a:t>
            </a:r>
            <a:r>
              <a:rPr lang="en-US" sz="2000" b="1" dirty="0"/>
              <a:t>One Thousand Petals: Represent infinite consciousness, absolute perfection, and the total expansion of energy. In the subtle body, it symbolizes the completion of the spiritual journey where all individual energy pathways (Nadis) culminate</a:t>
            </a:r>
            <a:r>
              <a:rPr lang="en-US" sz="2000" b="1" dirty="0" smtClean="0"/>
              <a:t>.</a:t>
            </a:r>
          </a:p>
          <a:p>
            <a:endParaRPr lang="en-US" sz="2000" b="1" dirty="0"/>
          </a:p>
          <a:p>
            <a:r>
              <a:rPr lang="en-US" sz="2000" b="1" dirty="0" smtClean="0"/>
              <a:t>The </a:t>
            </a:r>
            <a:r>
              <a:rPr lang="en-US" sz="2000" b="1" dirty="0"/>
              <a:t>Central Void / Golden Disk: Unlike the lower six chakras, Sahasrara contains no elemental symbol (like earth, water, or fire) and no standard geometric shapes. The center is a radiant void, representing </a:t>
            </a:r>
            <a:r>
              <a:rPr lang="en-US" sz="2000" b="1" dirty="0" err="1" smtClean="0"/>
              <a:t>Paramatman</a:t>
            </a:r>
            <a:r>
              <a:rPr lang="en-US" sz="2000" b="1" dirty="0" smtClean="0"/>
              <a:t>, the </a:t>
            </a:r>
            <a:r>
              <a:rPr lang="en-US" sz="2000" b="1" dirty="0"/>
              <a:t>supreme, </a:t>
            </a:r>
            <a:r>
              <a:rPr lang="en-US" sz="2000" b="1" dirty="0" err="1"/>
              <a:t>unmanifested</a:t>
            </a:r>
            <a:r>
              <a:rPr lang="en-US" sz="2000" b="1" dirty="0"/>
              <a:t> reality that exists beyond time, space, and physical attributes</a:t>
            </a:r>
            <a:r>
              <a:rPr lang="en-US" sz="2000" b="1" dirty="0" smtClean="0"/>
              <a:t>.</a:t>
            </a:r>
          </a:p>
          <a:p>
            <a:endParaRPr lang="en-US" sz="2000" b="1" dirty="0" smtClean="0"/>
          </a:p>
          <a:p>
            <a:r>
              <a:rPr lang="en-US" sz="2000" b="1" dirty="0" smtClean="0"/>
              <a:t>The </a:t>
            </a:r>
            <a:r>
              <a:rPr lang="en-US" sz="2000" b="1" dirty="0"/>
              <a:t>Transcendental Sound: While some traditions associate it with the silent vibration of OM (ॐ), the ultimate state of Sahasrara is defined by Anahata </a:t>
            </a:r>
            <a:r>
              <a:rPr lang="en-US" sz="2000" b="1" dirty="0" err="1"/>
              <a:t>Dhvani</a:t>
            </a:r>
            <a:r>
              <a:rPr lang="en-US" sz="2000" b="1" dirty="0"/>
              <a:t>—the uncommitted, silent sound of the universe itself. It represents the point where the individual soul (Atman) dissolves back into the universal whole (Brahman).</a:t>
            </a:r>
          </a:p>
        </p:txBody>
      </p:sp>
    </p:spTree>
    <p:extLst>
      <p:ext uri="{BB962C8B-B14F-4D97-AF65-F5344CB8AC3E}">
        <p14:creationId xmlns:p14="http://schemas.microsoft.com/office/powerpoint/2010/main" val="16050394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0272" y="501444"/>
            <a:ext cx="11513574" cy="5262979"/>
          </a:xfrm>
          <a:prstGeom prst="rect">
            <a:avLst/>
          </a:prstGeom>
        </p:spPr>
        <p:txBody>
          <a:bodyPr wrap="square">
            <a:spAutoFit/>
          </a:bodyPr>
          <a:lstStyle/>
          <a:p>
            <a:r>
              <a:rPr lang="en-US" sz="2800" b="1" dirty="0"/>
              <a:t>Crown Chakra (Sahasrara) ↔ Atman (The Divine Spirit / True Self</a:t>
            </a:r>
            <a:r>
              <a:rPr lang="en-US" sz="2800" b="1" dirty="0" smtClean="0"/>
              <a:t>)</a:t>
            </a:r>
          </a:p>
          <a:p>
            <a:endParaRPr lang="en-US" sz="2800" b="1" dirty="0" smtClean="0"/>
          </a:p>
          <a:p>
            <a:r>
              <a:rPr lang="en-US" sz="2800" b="1" dirty="0" smtClean="0"/>
              <a:t>The </a:t>
            </a:r>
            <a:r>
              <a:rPr lang="en-US" sz="2800" b="1" dirty="0"/>
              <a:t>Connection</a:t>
            </a:r>
            <a:r>
              <a:rPr lang="en-US" sz="2800" dirty="0"/>
              <a:t>: Located at the top of the head, representing Pure Consciousness</a:t>
            </a:r>
            <a:r>
              <a:rPr lang="en-US" sz="2800" dirty="0" smtClean="0"/>
              <a:t>.</a:t>
            </a:r>
          </a:p>
          <a:p>
            <a:endParaRPr lang="en-US" sz="2800" b="1" dirty="0"/>
          </a:p>
          <a:p>
            <a:r>
              <a:rPr lang="en-US" sz="2800" b="1" dirty="0" smtClean="0"/>
              <a:t>The </a:t>
            </a:r>
            <a:r>
              <a:rPr lang="en-US" sz="2800" b="1" dirty="0"/>
              <a:t>Function: </a:t>
            </a:r>
            <a:r>
              <a:rPr lang="en-US" sz="2800" dirty="0"/>
              <a:t>The thousand-</a:t>
            </a:r>
            <a:r>
              <a:rPr lang="en-US" sz="2800" dirty="0" err="1"/>
              <a:t>petaled</a:t>
            </a:r>
            <a:r>
              <a:rPr lang="en-US" sz="2800" dirty="0"/>
              <a:t> lotus is the exit and entry point for the divine spark. It maps directly to Atman, the immortal, unchanging spirit. It does not process worldly information or personal emotions; instead, it connects the localized individual consciousness directly to the universal, absolute whole (Brahman</a:t>
            </a:r>
            <a:r>
              <a:rPr lang="en-US" sz="2800" dirty="0" smtClean="0"/>
              <a:t>).</a:t>
            </a:r>
          </a:p>
          <a:p>
            <a:endParaRPr lang="en-US" sz="2800" dirty="0" smtClean="0"/>
          </a:p>
          <a:p>
            <a:r>
              <a:rPr lang="en-US" sz="2800" b="1" dirty="0" smtClean="0"/>
              <a:t>Color: Violet</a:t>
            </a:r>
            <a:endParaRPr lang="en-US" sz="2800" b="1" dirty="0"/>
          </a:p>
        </p:txBody>
      </p:sp>
      <p:pic>
        <p:nvPicPr>
          <p:cNvPr id="3" name="Picture 2"/>
          <p:cNvPicPr>
            <a:picLocks noChangeAspect="1"/>
          </p:cNvPicPr>
          <p:nvPr/>
        </p:nvPicPr>
        <p:blipFill>
          <a:blip r:embed="rId2"/>
          <a:stretch>
            <a:fillRect/>
          </a:stretch>
        </p:blipFill>
        <p:spPr>
          <a:xfrm>
            <a:off x="7932924" y="4634592"/>
            <a:ext cx="2011176" cy="2011176"/>
          </a:xfrm>
          <a:prstGeom prst="rect">
            <a:avLst/>
          </a:prstGeom>
        </p:spPr>
      </p:pic>
    </p:spTree>
    <p:extLst>
      <p:ext uri="{BB962C8B-B14F-4D97-AF65-F5344CB8AC3E}">
        <p14:creationId xmlns:p14="http://schemas.microsoft.com/office/powerpoint/2010/main" val="40106466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7078" y="620202"/>
            <a:ext cx="11410122" cy="6186309"/>
          </a:xfrm>
          <a:prstGeom prst="rect">
            <a:avLst/>
          </a:prstGeom>
        </p:spPr>
        <p:txBody>
          <a:bodyPr wrap="square">
            <a:spAutoFit/>
          </a:bodyPr>
          <a:lstStyle/>
          <a:p>
            <a:pPr algn="ctr"/>
            <a:r>
              <a:rPr lang="en-US" sz="2400" b="1" dirty="0" smtClean="0">
                <a:latin typeface="Google Sans"/>
              </a:rPr>
              <a:t>How Yoga Nidra Works</a:t>
            </a:r>
          </a:p>
          <a:p>
            <a:endParaRPr lang="en-US" b="1" dirty="0">
              <a:latin typeface="Google Sans"/>
            </a:endParaRPr>
          </a:p>
          <a:p>
            <a:r>
              <a:rPr lang="en-US" sz="2400" b="1" dirty="0" smtClean="0">
                <a:latin typeface="Google Sans"/>
              </a:rPr>
              <a:t>Yoga </a:t>
            </a:r>
            <a:r>
              <a:rPr lang="en-US" sz="2400" b="1" dirty="0">
                <a:latin typeface="Google Sans"/>
              </a:rPr>
              <a:t>Nidra shifts awareness from the dense </a:t>
            </a:r>
            <a:r>
              <a:rPr lang="en-US" sz="2400" b="1" i="1" dirty="0" err="1">
                <a:latin typeface="Google Sans"/>
              </a:rPr>
              <a:t>Sthula</a:t>
            </a:r>
            <a:r>
              <a:rPr lang="en-US" sz="2400" b="1" i="1" dirty="0">
                <a:latin typeface="Google Sans"/>
              </a:rPr>
              <a:t> </a:t>
            </a:r>
            <a:r>
              <a:rPr lang="en-US" sz="2400" b="1" i="1" dirty="0" err="1">
                <a:latin typeface="Google Sans"/>
              </a:rPr>
              <a:t>Sharira</a:t>
            </a:r>
            <a:r>
              <a:rPr lang="en-US" sz="2400" b="1" dirty="0">
                <a:latin typeface="Google Sans"/>
              </a:rPr>
              <a:t> into the </a:t>
            </a:r>
            <a:r>
              <a:rPr lang="en-US" sz="2400" b="1" i="1" dirty="0" err="1">
                <a:latin typeface="Google Sans"/>
              </a:rPr>
              <a:t>Sukshma</a:t>
            </a:r>
            <a:r>
              <a:rPr lang="en-US" sz="2400" b="1" i="1" dirty="0">
                <a:latin typeface="Google Sans"/>
              </a:rPr>
              <a:t> </a:t>
            </a:r>
            <a:r>
              <a:rPr lang="en-US" sz="2400" b="1" i="1" dirty="0" err="1">
                <a:latin typeface="Google Sans"/>
              </a:rPr>
              <a:t>Sharira</a:t>
            </a:r>
            <a:r>
              <a:rPr lang="en-US" sz="2400" b="1" dirty="0">
                <a:latin typeface="Google Sans"/>
              </a:rPr>
              <a:t> through a highly structured path</a:t>
            </a:r>
            <a:r>
              <a:rPr lang="en-US" sz="2400" b="1" dirty="0" smtClean="0">
                <a:latin typeface="Google Sans"/>
              </a:rPr>
              <a:t>:</a:t>
            </a:r>
          </a:p>
          <a:p>
            <a:endParaRPr lang="en-US" dirty="0">
              <a:latin typeface="Google Sans"/>
            </a:endParaRPr>
          </a:p>
          <a:p>
            <a:r>
              <a:rPr lang="en-US" sz="2400" b="1" dirty="0" smtClean="0">
                <a:latin typeface="Google Sans"/>
              </a:rPr>
              <a:t> 1. Anchoring </a:t>
            </a:r>
            <a:r>
              <a:rPr lang="en-US" sz="2400" b="1" dirty="0">
                <a:latin typeface="Google Sans"/>
              </a:rPr>
              <a:t>and Quieting the Physical Frame (</a:t>
            </a:r>
            <a:r>
              <a:rPr lang="en-US" sz="2400" b="1" i="1" dirty="0">
                <a:latin typeface="Google Sans"/>
              </a:rPr>
              <a:t>Annamaya Kosha</a:t>
            </a:r>
            <a:r>
              <a:rPr lang="en-US" sz="2400" b="1" dirty="0">
                <a:latin typeface="Google Sans"/>
              </a:rPr>
              <a:t>) The objective is to </a:t>
            </a:r>
            <a:r>
              <a:rPr lang="en-US" sz="2400" b="1" dirty="0" err="1">
                <a:latin typeface="Google Sans"/>
              </a:rPr>
              <a:t>immobolize</a:t>
            </a:r>
            <a:r>
              <a:rPr lang="en-US" sz="2400" b="1" dirty="0">
                <a:latin typeface="Google Sans"/>
              </a:rPr>
              <a:t> the physical body (</a:t>
            </a:r>
            <a:r>
              <a:rPr lang="en-US" sz="2400" b="1" dirty="0" err="1">
                <a:latin typeface="Google Sans"/>
              </a:rPr>
              <a:t>Sthula</a:t>
            </a:r>
            <a:r>
              <a:rPr lang="en-US" sz="2400" b="1" dirty="0">
                <a:latin typeface="Google Sans"/>
              </a:rPr>
              <a:t> </a:t>
            </a:r>
            <a:r>
              <a:rPr lang="en-US" sz="2400" b="1" dirty="0" err="1">
                <a:latin typeface="Google Sans"/>
              </a:rPr>
              <a:t>Sharira</a:t>
            </a:r>
            <a:r>
              <a:rPr lang="en-US" sz="2400" b="1" dirty="0">
                <a:latin typeface="Google Sans"/>
              </a:rPr>
              <a:t>). You are guided through a rapid rotation of consciousness across individual body parts (e.g., thumb, fingers, palm). This continuous movement keeps the brain awake while systematically exhausting its motor cortex, breaking your focus away from physical form</a:t>
            </a:r>
          </a:p>
          <a:p>
            <a:endParaRPr lang="en-US" sz="2400" b="1" dirty="0" smtClean="0">
              <a:latin typeface="Google Sans"/>
            </a:endParaRPr>
          </a:p>
          <a:p>
            <a:r>
              <a:rPr lang="en-US" sz="2400" b="1" dirty="0" smtClean="0">
                <a:latin typeface="Google Sans"/>
              </a:rPr>
              <a:t> In </a:t>
            </a:r>
            <a:r>
              <a:rPr lang="en-US" sz="2400" b="1" dirty="0">
                <a:latin typeface="Google Sans"/>
              </a:rPr>
              <a:t>the original Tantric system, the precursor practices to modern Yoga </a:t>
            </a:r>
            <a:r>
              <a:rPr lang="en-US" sz="2400" b="1" dirty="0" smtClean="0">
                <a:latin typeface="Google Sans"/>
              </a:rPr>
              <a:t>Nidra, collectively </a:t>
            </a:r>
            <a:r>
              <a:rPr lang="en-US" sz="2400" b="1" dirty="0">
                <a:latin typeface="Google Sans"/>
              </a:rPr>
              <a:t>known as </a:t>
            </a:r>
            <a:r>
              <a:rPr lang="en-US" sz="2400" b="1" dirty="0" smtClean="0">
                <a:latin typeface="Google Sans"/>
              </a:rPr>
              <a:t>Nyasa, were </a:t>
            </a:r>
            <a:r>
              <a:rPr lang="en-US" sz="2400" b="1" dirty="0">
                <a:latin typeface="Google Sans"/>
              </a:rPr>
              <a:t>traditionally performed in a seated meditation posture such as </a:t>
            </a:r>
            <a:r>
              <a:rPr lang="en-US" sz="2400" b="1" dirty="0" err="1">
                <a:latin typeface="Google Sans"/>
              </a:rPr>
              <a:t>Padmasana</a:t>
            </a:r>
            <a:r>
              <a:rPr lang="en-US" sz="2400" b="1" dirty="0">
                <a:latin typeface="Google Sans"/>
              </a:rPr>
              <a:t> (Lotus Pose) or </a:t>
            </a:r>
            <a:r>
              <a:rPr lang="en-US" sz="2400" b="1" dirty="0" err="1">
                <a:latin typeface="Google Sans"/>
              </a:rPr>
              <a:t>Siddhasana</a:t>
            </a:r>
            <a:r>
              <a:rPr lang="en-US" sz="2400" b="1" dirty="0">
                <a:latin typeface="Google Sans"/>
              </a:rPr>
              <a:t> (Accomplished Pose</a:t>
            </a:r>
            <a:r>
              <a:rPr lang="en-US" sz="2400" b="1" dirty="0" smtClean="0">
                <a:latin typeface="Google Sans"/>
              </a:rPr>
              <a:t>)</a:t>
            </a:r>
          </a:p>
          <a:p>
            <a:endParaRPr lang="en-US" sz="2400" b="1" dirty="0">
              <a:latin typeface="Google Sans"/>
            </a:endParaRPr>
          </a:p>
        </p:txBody>
      </p:sp>
    </p:spTree>
    <p:extLst>
      <p:ext uri="{BB962C8B-B14F-4D97-AF65-F5344CB8AC3E}">
        <p14:creationId xmlns:p14="http://schemas.microsoft.com/office/powerpoint/2010/main" val="34988323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7018" y="629265"/>
            <a:ext cx="8495071" cy="5262979"/>
          </a:xfrm>
          <a:prstGeom prst="rect">
            <a:avLst/>
          </a:prstGeom>
        </p:spPr>
        <p:txBody>
          <a:bodyPr wrap="square">
            <a:spAutoFit/>
          </a:bodyPr>
          <a:lstStyle/>
          <a:p>
            <a:r>
              <a:rPr lang="en-US" sz="2800" b="1" dirty="0">
                <a:latin typeface="Google Sans"/>
              </a:rPr>
              <a:t>2. Shifting to Vital Energy (</a:t>
            </a:r>
            <a:r>
              <a:rPr lang="en-US" sz="2800" b="1" i="1" dirty="0">
                <a:latin typeface="Google Sans"/>
              </a:rPr>
              <a:t>Pranamaya Kosha</a:t>
            </a:r>
            <a:r>
              <a:rPr lang="en-US" sz="2800" b="1" dirty="0" smtClean="0">
                <a:latin typeface="Google Sans"/>
              </a:rPr>
              <a:t>)</a:t>
            </a:r>
          </a:p>
          <a:p>
            <a:endParaRPr lang="en-US" sz="2800" b="1" dirty="0">
              <a:latin typeface="Google Sans"/>
            </a:endParaRPr>
          </a:p>
          <a:p>
            <a:r>
              <a:rPr lang="en-US" sz="2800" dirty="0">
                <a:latin typeface="Google Sans"/>
              </a:rPr>
              <a:t>Once physical sensations fade, instructions shift to breath awareness and energy tracking. </a:t>
            </a:r>
            <a:endParaRPr lang="en-US" sz="2800" dirty="0" smtClean="0">
              <a:latin typeface="Google Sans"/>
            </a:endParaRPr>
          </a:p>
          <a:p>
            <a:endParaRPr lang="en-US" sz="2800" dirty="0">
              <a:latin typeface="Google Sans"/>
            </a:endParaRPr>
          </a:p>
          <a:p>
            <a:r>
              <a:rPr lang="en-US" sz="2800" dirty="0" smtClean="0">
                <a:latin typeface="Google Sans"/>
              </a:rPr>
              <a:t>By </a:t>
            </a:r>
            <a:r>
              <a:rPr lang="en-US" sz="2800" dirty="0">
                <a:latin typeface="Google Sans"/>
              </a:rPr>
              <a:t>observing the natural flow, length, and rhythm of the breath, you bridge the gap between physical matter and energy. </a:t>
            </a:r>
            <a:endParaRPr lang="en-US" sz="2800" dirty="0" smtClean="0">
              <a:latin typeface="Google Sans"/>
            </a:endParaRPr>
          </a:p>
          <a:p>
            <a:endParaRPr lang="en-US" sz="2800" dirty="0">
              <a:latin typeface="Google Sans"/>
            </a:endParaRPr>
          </a:p>
          <a:p>
            <a:r>
              <a:rPr lang="en-US" sz="2800" dirty="0" smtClean="0">
                <a:latin typeface="Google Sans"/>
              </a:rPr>
              <a:t>This </a:t>
            </a:r>
            <a:r>
              <a:rPr lang="en-US" sz="2800" dirty="0">
                <a:latin typeface="Google Sans"/>
              </a:rPr>
              <a:t>redirects awareness into the </a:t>
            </a:r>
            <a:r>
              <a:rPr lang="en-US" sz="2800" b="1" dirty="0">
                <a:latin typeface="Google Sans"/>
              </a:rPr>
              <a:t>vital or etheric body</a:t>
            </a:r>
            <a:r>
              <a:rPr lang="en-US" sz="2800" dirty="0">
                <a:latin typeface="Google Sans"/>
              </a:rPr>
              <a:t>, balancing the autonomic nervous system and harmonizing life-force energy (</a:t>
            </a:r>
            <a:r>
              <a:rPr lang="en-US" sz="2800" i="1" dirty="0">
                <a:latin typeface="Google Sans"/>
              </a:rPr>
              <a:t>prana</a:t>
            </a:r>
            <a:r>
              <a:rPr lang="en-US" sz="2800" dirty="0">
                <a:latin typeface="Google Sans"/>
              </a:rPr>
              <a:t>).</a:t>
            </a:r>
            <a:endParaRPr lang="en-US" sz="2800" b="0" u="none" strike="noStrike" dirty="0">
              <a:effectLst/>
              <a:latin typeface="Google Sans"/>
            </a:endParaRPr>
          </a:p>
        </p:txBody>
      </p:sp>
    </p:spTree>
    <p:extLst>
      <p:ext uri="{BB962C8B-B14F-4D97-AF65-F5344CB8AC3E}">
        <p14:creationId xmlns:p14="http://schemas.microsoft.com/office/powerpoint/2010/main" val="5662243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1277" y="733246"/>
            <a:ext cx="8372723" cy="6124754"/>
          </a:xfrm>
          <a:prstGeom prst="rect">
            <a:avLst/>
          </a:prstGeom>
        </p:spPr>
        <p:txBody>
          <a:bodyPr wrap="square">
            <a:spAutoFit/>
          </a:bodyPr>
          <a:lstStyle/>
          <a:p>
            <a:r>
              <a:rPr lang="en-US" sz="2800" b="1" dirty="0">
                <a:latin typeface="Google Sans"/>
              </a:rPr>
              <a:t>3. Calming the Lower Mind (</a:t>
            </a:r>
            <a:r>
              <a:rPr lang="en-US" sz="2800" b="1" i="1" dirty="0">
                <a:latin typeface="Google Sans"/>
              </a:rPr>
              <a:t>Manomaya Kosha</a:t>
            </a:r>
            <a:r>
              <a:rPr lang="en-US" sz="2800" b="1" dirty="0" smtClean="0">
                <a:latin typeface="Google Sans"/>
              </a:rPr>
              <a:t>)</a:t>
            </a:r>
          </a:p>
          <a:p>
            <a:endParaRPr lang="en-US" sz="2800" b="1" dirty="0">
              <a:latin typeface="Google Sans"/>
            </a:endParaRPr>
          </a:p>
          <a:p>
            <a:r>
              <a:rPr lang="en-US" sz="2800" dirty="0">
                <a:latin typeface="Google Sans"/>
              </a:rPr>
              <a:t>Awareness next enters the lower mind (</a:t>
            </a:r>
            <a:r>
              <a:rPr lang="en-US" sz="2800" i="1" dirty="0" err="1">
                <a:latin typeface="Google Sans"/>
              </a:rPr>
              <a:t>Manas</a:t>
            </a:r>
            <a:r>
              <a:rPr lang="en-US" sz="2800" dirty="0">
                <a:latin typeface="Google Sans"/>
              </a:rPr>
              <a:t>), which governs everyday emotions and sensory processing. </a:t>
            </a:r>
            <a:endParaRPr lang="en-US" sz="2800" dirty="0" smtClean="0">
              <a:latin typeface="Google Sans"/>
            </a:endParaRPr>
          </a:p>
          <a:p>
            <a:endParaRPr lang="en-US" sz="2800" dirty="0">
              <a:latin typeface="Google Sans"/>
            </a:endParaRPr>
          </a:p>
          <a:p>
            <a:r>
              <a:rPr lang="en-US" sz="2800" dirty="0" smtClean="0">
                <a:latin typeface="Google Sans"/>
              </a:rPr>
              <a:t>Yoga </a:t>
            </a:r>
            <a:r>
              <a:rPr lang="en-US" sz="2800" dirty="0">
                <a:latin typeface="Google Sans"/>
              </a:rPr>
              <a:t>Nidra systematically detaches you from this layer by prompting you to evoke </a:t>
            </a:r>
            <a:r>
              <a:rPr lang="en-US" sz="2800" b="1" dirty="0">
                <a:latin typeface="Google Sans"/>
              </a:rPr>
              <a:t>opposite sensations</a:t>
            </a:r>
            <a:r>
              <a:rPr lang="en-US" sz="2800" dirty="0">
                <a:latin typeface="Google Sans"/>
              </a:rPr>
              <a:t> (such as extreme heat and cold, or intense heaviness and lightness). </a:t>
            </a:r>
            <a:endParaRPr lang="en-US" sz="2800" dirty="0" smtClean="0">
              <a:latin typeface="Google Sans"/>
            </a:endParaRPr>
          </a:p>
          <a:p>
            <a:endParaRPr lang="en-US" sz="2800" dirty="0">
              <a:latin typeface="Google Sans"/>
            </a:endParaRPr>
          </a:p>
          <a:p>
            <a:r>
              <a:rPr lang="en-US" sz="2800" dirty="0" smtClean="0">
                <a:latin typeface="Google Sans"/>
              </a:rPr>
              <a:t>Experiencing </a:t>
            </a:r>
            <a:r>
              <a:rPr lang="en-US" sz="2800" dirty="0">
                <a:latin typeface="Google Sans"/>
              </a:rPr>
              <a:t>these polar opposites neutralizes your automatic emotional reactions, quieting the restless chatter of the </a:t>
            </a:r>
            <a:r>
              <a:rPr lang="en-US" sz="2800" dirty="0" smtClean="0">
                <a:latin typeface="Google Sans"/>
              </a:rPr>
              <a:t>mind.</a:t>
            </a:r>
            <a:endParaRPr lang="en-US" sz="2800" b="0" u="none" strike="noStrike" dirty="0">
              <a:effectLst/>
              <a:latin typeface="Google Sans"/>
            </a:endParaRPr>
          </a:p>
        </p:txBody>
      </p:sp>
      <p:pic>
        <p:nvPicPr>
          <p:cNvPr id="3" name="Picture 2"/>
          <p:cNvPicPr>
            <a:picLocks noChangeAspect="1"/>
          </p:cNvPicPr>
          <p:nvPr/>
        </p:nvPicPr>
        <p:blipFill>
          <a:blip r:embed="rId2"/>
          <a:stretch>
            <a:fillRect/>
          </a:stretch>
        </p:blipFill>
        <p:spPr>
          <a:xfrm>
            <a:off x="9533125" y="3045278"/>
            <a:ext cx="1864218" cy="1828839"/>
          </a:xfrm>
          <a:prstGeom prst="rect">
            <a:avLst/>
          </a:prstGeom>
        </p:spPr>
      </p:pic>
    </p:spTree>
    <p:extLst>
      <p:ext uri="{BB962C8B-B14F-4D97-AF65-F5344CB8AC3E}">
        <p14:creationId xmlns:p14="http://schemas.microsoft.com/office/powerpoint/2010/main" val="11470848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4735" y="1130710"/>
            <a:ext cx="9763945" cy="4893647"/>
          </a:xfrm>
          <a:prstGeom prst="rect">
            <a:avLst/>
          </a:prstGeom>
        </p:spPr>
        <p:txBody>
          <a:bodyPr wrap="square">
            <a:spAutoFit/>
          </a:bodyPr>
          <a:lstStyle/>
          <a:p>
            <a:r>
              <a:rPr lang="en-US" sz="2400" b="1" dirty="0"/>
              <a:t>4. Accessing Wisdom and Bliss (Vijnanamaya &amp; Anandamaya Koshas</a:t>
            </a:r>
            <a:r>
              <a:rPr lang="en-US" sz="2400" b="1" dirty="0" smtClean="0"/>
              <a:t>)</a:t>
            </a:r>
          </a:p>
          <a:p>
            <a:endParaRPr lang="en-US" sz="2400" dirty="0"/>
          </a:p>
          <a:p>
            <a:r>
              <a:rPr lang="en-US" sz="2400" b="1" dirty="0" smtClean="0"/>
              <a:t>With </a:t>
            </a:r>
            <a:r>
              <a:rPr lang="en-US" sz="2400" b="1" dirty="0"/>
              <a:t>the lower mind quieted, consciousness deepens into the higher mind (Vijnanamaya Kosha), the realm of wisdom and insight. </a:t>
            </a:r>
            <a:endParaRPr lang="en-US" sz="2400" b="1" dirty="0" smtClean="0"/>
          </a:p>
          <a:p>
            <a:endParaRPr lang="en-US" sz="2400" b="1" dirty="0"/>
          </a:p>
          <a:p>
            <a:r>
              <a:rPr lang="en-US" sz="2400" b="1" dirty="0" smtClean="0"/>
              <a:t>Rapid-fire </a:t>
            </a:r>
            <a:r>
              <a:rPr lang="en-US" sz="2400" b="1" dirty="0"/>
              <a:t>symbolic visualizations are introduced to engage the subconscious. </a:t>
            </a:r>
            <a:endParaRPr lang="en-US" sz="2400" b="1" dirty="0" smtClean="0"/>
          </a:p>
          <a:p>
            <a:endParaRPr lang="en-US" sz="2400" b="1" dirty="0"/>
          </a:p>
          <a:p>
            <a:r>
              <a:rPr lang="en-US" sz="2400" b="1" dirty="0" smtClean="0"/>
              <a:t>Finally</a:t>
            </a:r>
            <a:r>
              <a:rPr lang="en-US" sz="2400" b="1" dirty="0"/>
              <a:t>, awareness touches the causal body via the Anandamaya Kosha (the bliss sheath). </a:t>
            </a:r>
            <a:endParaRPr lang="en-US" sz="2400" b="1" dirty="0" smtClean="0"/>
          </a:p>
          <a:p>
            <a:endParaRPr lang="en-US" sz="2400" b="1" dirty="0"/>
          </a:p>
          <a:p>
            <a:r>
              <a:rPr lang="en-US" sz="2400" b="1" dirty="0" smtClean="0"/>
              <a:t>Here</a:t>
            </a:r>
            <a:r>
              <a:rPr lang="en-US" sz="2400" b="1" dirty="0"/>
              <a:t>, you rest in a state of deep, conscious dreamless sleep—retaining full awareness while experiencing profound peace.</a:t>
            </a:r>
          </a:p>
        </p:txBody>
      </p:sp>
      <p:pic>
        <p:nvPicPr>
          <p:cNvPr id="3" name="Picture 2"/>
          <p:cNvPicPr>
            <a:picLocks noChangeAspect="1"/>
          </p:cNvPicPr>
          <p:nvPr/>
        </p:nvPicPr>
        <p:blipFill>
          <a:blip r:embed="rId2"/>
          <a:stretch>
            <a:fillRect/>
          </a:stretch>
        </p:blipFill>
        <p:spPr>
          <a:xfrm>
            <a:off x="10365882" y="5184321"/>
            <a:ext cx="1374361" cy="1297275"/>
          </a:xfrm>
          <a:prstGeom prst="rect">
            <a:avLst/>
          </a:prstGeom>
        </p:spPr>
      </p:pic>
    </p:spTree>
    <p:extLst>
      <p:ext uri="{BB962C8B-B14F-4D97-AF65-F5344CB8AC3E}">
        <p14:creationId xmlns:p14="http://schemas.microsoft.com/office/powerpoint/2010/main" val="32451189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5" y="269152"/>
            <a:ext cx="10674835" cy="6004596"/>
          </a:xfrm>
          <a:prstGeom prst="rect">
            <a:avLst/>
          </a:prstGeom>
          <a:scene3d>
            <a:camera prst="orthographicFront"/>
            <a:lightRig rig="threePt" dir="t"/>
          </a:scene3d>
          <a:sp3d>
            <a:bevelT h="6350"/>
          </a:sp3d>
        </p:spPr>
      </p:pic>
      <p:pic>
        <p:nvPicPr>
          <p:cNvPr id="3" name="Picture 2"/>
          <p:cNvPicPr>
            <a:picLocks noChangeAspect="1"/>
          </p:cNvPicPr>
          <p:nvPr/>
        </p:nvPicPr>
        <p:blipFill>
          <a:blip r:embed="rId3"/>
          <a:stretch>
            <a:fillRect/>
          </a:stretch>
        </p:blipFill>
        <p:spPr>
          <a:xfrm>
            <a:off x="7833320" y="3140822"/>
            <a:ext cx="3432345" cy="3432345"/>
          </a:xfrm>
          <a:prstGeom prst="rect">
            <a:avLst/>
          </a:prstGeom>
        </p:spPr>
      </p:pic>
    </p:spTree>
    <p:extLst>
      <p:ext uri="{BB962C8B-B14F-4D97-AF65-F5344CB8AC3E}">
        <p14:creationId xmlns:p14="http://schemas.microsoft.com/office/powerpoint/2010/main" val="21823295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0689" y="842837"/>
            <a:ext cx="11134239" cy="2246769"/>
          </a:xfrm>
          <a:prstGeom prst="rect">
            <a:avLst/>
          </a:prstGeom>
        </p:spPr>
        <p:txBody>
          <a:bodyPr wrap="square">
            <a:spAutoFit/>
          </a:bodyPr>
          <a:lstStyle/>
          <a:p>
            <a:r>
              <a:rPr lang="en-US" sz="2800" b="1" u="none" strike="noStrike" dirty="0" smtClean="0">
                <a:effectLst/>
                <a:latin typeface="Google Sans"/>
              </a:rPr>
              <a:t>Frequencies as "Spiritual Tuning“</a:t>
            </a:r>
          </a:p>
          <a:p>
            <a:endParaRPr lang="en-US" sz="2800" b="1" u="none" strike="noStrike" dirty="0" smtClean="0">
              <a:effectLst/>
              <a:latin typeface="Google Sans"/>
            </a:endParaRPr>
          </a:p>
          <a:p>
            <a:r>
              <a:rPr lang="en-US" sz="2800" b="0" u="none" strike="noStrike" dirty="0" smtClean="0">
                <a:effectLst/>
                <a:latin typeface="Google Sans"/>
              </a:rPr>
              <a:t>Just like tuning a radio to a specific Hz channel allows you to hear a clear broadcast, shifting your brainwaves to specific frequencies allows you to access different realms of consciousness.</a:t>
            </a:r>
            <a:endParaRPr lang="en-US" sz="2800" b="0" u="none" strike="noStrike" dirty="0">
              <a:effectLst/>
              <a:latin typeface="Google Sans"/>
            </a:endParaRPr>
          </a:p>
        </p:txBody>
      </p:sp>
      <p:pic>
        <p:nvPicPr>
          <p:cNvPr id="3" name="Picture 2"/>
          <p:cNvPicPr>
            <a:picLocks noChangeAspect="1"/>
          </p:cNvPicPr>
          <p:nvPr/>
        </p:nvPicPr>
        <p:blipFill>
          <a:blip r:embed="rId2"/>
          <a:stretch>
            <a:fillRect/>
          </a:stretch>
        </p:blipFill>
        <p:spPr>
          <a:xfrm>
            <a:off x="2963477" y="3249385"/>
            <a:ext cx="4580322" cy="3548169"/>
          </a:xfrm>
          <a:prstGeom prst="rect">
            <a:avLst/>
          </a:prstGeom>
        </p:spPr>
      </p:pic>
    </p:spTree>
    <p:extLst>
      <p:ext uri="{BB962C8B-B14F-4D97-AF65-F5344CB8AC3E}">
        <p14:creationId xmlns:p14="http://schemas.microsoft.com/office/powerpoint/2010/main" val="9009254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3183" y="795130"/>
            <a:ext cx="10203746" cy="6771084"/>
          </a:xfrm>
          <a:prstGeom prst="rect">
            <a:avLst/>
          </a:prstGeom>
        </p:spPr>
        <p:txBody>
          <a:bodyPr wrap="square">
            <a:spAutoFit/>
          </a:bodyPr>
          <a:lstStyle/>
          <a:p>
            <a:r>
              <a:rPr lang="en-US" sz="2800" b="1" dirty="0" smtClean="0"/>
              <a:t>Hertz (Hz) is the scientific unit of measurement for frequency, representing the number of times a wave cycles or vibrates per second (1Hz = 1 cycle/second. </a:t>
            </a:r>
          </a:p>
          <a:p>
            <a:endParaRPr lang="en-US" sz="2800" b="1" dirty="0" smtClean="0"/>
          </a:p>
          <a:p>
            <a:r>
              <a:rPr lang="en-US" sz="2800" b="1" dirty="0" smtClean="0"/>
              <a:t>In Neuroscience, it measures how fast neurons fire electrical signals</a:t>
            </a:r>
            <a:r>
              <a:rPr lang="en-US" sz="2800" b="1" dirty="0"/>
              <a:t>.</a:t>
            </a:r>
            <a:endParaRPr lang="en-US" sz="2800" b="1" dirty="0" smtClean="0"/>
          </a:p>
          <a:p>
            <a:endParaRPr lang="en-US" sz="2800" b="1" dirty="0" smtClean="0"/>
          </a:p>
          <a:p>
            <a:r>
              <a:rPr lang="en-US" sz="2800" b="1" dirty="0" smtClean="0"/>
              <a:t>In Acoustics, it measures sound pitch; and in Physics, it measures the electromagnetic spectrum.</a:t>
            </a:r>
          </a:p>
          <a:p>
            <a:endParaRPr lang="en-US" sz="2800" b="1" dirty="0"/>
          </a:p>
          <a:p>
            <a:r>
              <a:rPr lang="en-US" sz="2800" b="1" dirty="0" smtClean="0"/>
              <a:t>Spiritually, Hz represents the </a:t>
            </a:r>
            <a:r>
              <a:rPr lang="en-US" sz="2800" b="1" dirty="0"/>
              <a:t>rate of your energetic vibration</a:t>
            </a:r>
            <a:r>
              <a:rPr lang="en-US" sz="2800" b="1" dirty="0" smtClean="0"/>
              <a:t>, indicating that your consciousness is not static, but a dynamic field of energy that fluctuates based on your thoughts, emotions, and meditative focus.</a:t>
            </a:r>
          </a:p>
          <a:p>
            <a:endParaRPr lang="en-US" sz="2400" dirty="0"/>
          </a:p>
          <a:p>
            <a:endParaRPr lang="en-US" dirty="0"/>
          </a:p>
        </p:txBody>
      </p:sp>
    </p:spTree>
    <p:extLst>
      <p:ext uri="{BB962C8B-B14F-4D97-AF65-F5344CB8AC3E}">
        <p14:creationId xmlns:p14="http://schemas.microsoft.com/office/powerpoint/2010/main" val="2949957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2284" y="0"/>
            <a:ext cx="11493910" cy="6432530"/>
          </a:xfrm>
          <a:prstGeom prst="rect">
            <a:avLst/>
          </a:prstGeom>
        </p:spPr>
        <p:txBody>
          <a:bodyPr wrap="square">
            <a:spAutoFit/>
          </a:bodyPr>
          <a:lstStyle/>
          <a:p>
            <a:endParaRPr lang="en-US" dirty="0" smtClean="0"/>
          </a:p>
          <a:p>
            <a:pPr algn="ctr"/>
            <a:r>
              <a:rPr lang="en-US" sz="3600" b="1" dirty="0" smtClean="0"/>
              <a:t>Brief Introduction to Theosophical </a:t>
            </a:r>
            <a:r>
              <a:rPr lang="en-US" sz="3600" b="1" dirty="0"/>
              <a:t>Cosmology </a:t>
            </a:r>
            <a:endParaRPr lang="en-US" sz="3600" b="1" dirty="0" smtClean="0"/>
          </a:p>
          <a:p>
            <a:endParaRPr lang="en-US" dirty="0"/>
          </a:p>
          <a:p>
            <a:pPr marL="514350" indent="-514350">
              <a:buAutoNum type="arabicPeriod"/>
            </a:pPr>
            <a:endParaRPr lang="en-US" sz="2800" b="1" dirty="0" smtClean="0"/>
          </a:p>
          <a:p>
            <a:r>
              <a:rPr lang="en-US" sz="2400" b="1" dirty="0" smtClean="0"/>
              <a:t>The Law of Correspondence represented by the Seal of the Theosophical Society.</a:t>
            </a:r>
          </a:p>
          <a:p>
            <a:endParaRPr lang="en-US" sz="2400" b="1" dirty="0" smtClean="0"/>
          </a:p>
          <a:p>
            <a:r>
              <a:rPr lang="en-US" sz="2400" b="1" dirty="0" smtClean="0"/>
              <a:t>Mapping the Sevenfold Constitution </a:t>
            </a:r>
            <a:r>
              <a:rPr lang="en-US" sz="2400" b="1" dirty="0"/>
              <a:t>and the 7 Main </a:t>
            </a:r>
            <a:r>
              <a:rPr lang="en-US" sz="2400" b="1" dirty="0" smtClean="0"/>
              <a:t>Chakras as bridges for </a:t>
            </a:r>
            <a:r>
              <a:rPr lang="en-US" sz="2400" b="1" dirty="0"/>
              <a:t>the structural vehicles of consciousness </a:t>
            </a:r>
            <a:r>
              <a:rPr lang="en-US" sz="2400" b="1" dirty="0" smtClean="0"/>
              <a:t>and </a:t>
            </a:r>
            <a:r>
              <a:rPr lang="en-US" sz="2400" b="1" dirty="0"/>
              <a:t>the subtle energy centers of the </a:t>
            </a:r>
            <a:r>
              <a:rPr lang="en-US" sz="2400" b="1" dirty="0" smtClean="0"/>
              <a:t>human body. </a:t>
            </a:r>
          </a:p>
          <a:p>
            <a:endParaRPr lang="en-US" sz="2400" b="1" dirty="0" smtClean="0"/>
          </a:p>
          <a:p>
            <a:r>
              <a:rPr lang="en-US" sz="2400" b="1" dirty="0" smtClean="0"/>
              <a:t>Sacred Geometry and Yoga Nidra</a:t>
            </a:r>
          </a:p>
          <a:p>
            <a:endParaRPr lang="en-US" sz="2400" b="1" dirty="0"/>
          </a:p>
          <a:p>
            <a:r>
              <a:rPr lang="en-US" sz="2400" b="1" dirty="0" smtClean="0"/>
              <a:t>States </a:t>
            </a:r>
            <a:r>
              <a:rPr lang="en-US" sz="2400" b="1" dirty="0"/>
              <a:t>of Consciousness: Framing Yoga Nidra as a method to access the Turiya </a:t>
            </a:r>
            <a:r>
              <a:rPr lang="en-US" sz="2400" b="1" dirty="0" smtClean="0"/>
              <a:t>state, the </a:t>
            </a:r>
            <a:r>
              <a:rPr lang="en-US" sz="2400" b="1" dirty="0"/>
              <a:t>fourth state of pure consciousness beyond the waking (Jagrat), dreaming (</a:t>
            </a:r>
            <a:r>
              <a:rPr lang="en-US" sz="2400" b="1" dirty="0" err="1"/>
              <a:t>Swapna</a:t>
            </a:r>
            <a:r>
              <a:rPr lang="en-US" sz="2400" b="1" dirty="0"/>
              <a:t>), and deep sleep (Sushupti) states</a:t>
            </a:r>
            <a:r>
              <a:rPr lang="en-US" sz="2400" b="1" dirty="0" smtClean="0"/>
              <a:t>.                 </a:t>
            </a:r>
          </a:p>
          <a:p>
            <a:endParaRPr lang="en-US" sz="2400" b="1" dirty="0"/>
          </a:p>
          <a:p>
            <a:endParaRPr lang="en-US" sz="2400" b="1" dirty="0" smtClean="0"/>
          </a:p>
          <a:p>
            <a:endParaRPr lang="en-US" sz="2400" b="1" dirty="0"/>
          </a:p>
        </p:txBody>
      </p:sp>
      <p:pic>
        <p:nvPicPr>
          <p:cNvPr id="2" name="Picture 1"/>
          <p:cNvPicPr>
            <a:picLocks noChangeAspect="1"/>
          </p:cNvPicPr>
          <p:nvPr/>
        </p:nvPicPr>
        <p:blipFill>
          <a:blip r:embed="rId2"/>
          <a:stretch>
            <a:fillRect/>
          </a:stretch>
        </p:blipFill>
        <p:spPr>
          <a:xfrm>
            <a:off x="4993781" y="5453703"/>
            <a:ext cx="914479" cy="914479"/>
          </a:xfrm>
          <a:prstGeom prst="rect">
            <a:avLst/>
          </a:prstGeom>
        </p:spPr>
      </p:pic>
    </p:spTree>
    <p:extLst>
      <p:ext uri="{BB962C8B-B14F-4D97-AF65-F5344CB8AC3E}">
        <p14:creationId xmlns:p14="http://schemas.microsoft.com/office/powerpoint/2010/main" val="33120302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9674" y="685516"/>
            <a:ext cx="8523798" cy="5262979"/>
          </a:xfrm>
          <a:prstGeom prst="rect">
            <a:avLst/>
          </a:prstGeom>
        </p:spPr>
        <p:txBody>
          <a:bodyPr wrap="square">
            <a:spAutoFit/>
          </a:bodyPr>
          <a:lstStyle/>
          <a:p>
            <a:r>
              <a:rPr lang="en-US" sz="2400" b="1" u="none" strike="noStrike" dirty="0" smtClean="0">
                <a:effectLst/>
                <a:latin typeface="Google Sans"/>
              </a:rPr>
              <a:t>The Spiritual Meaning of Hz</a:t>
            </a:r>
          </a:p>
          <a:p>
            <a:endParaRPr lang="en-US" sz="2400" b="1" u="none" strike="noStrike" dirty="0" smtClean="0">
              <a:effectLst/>
              <a:latin typeface="Google Sans"/>
            </a:endParaRPr>
          </a:p>
          <a:p>
            <a:r>
              <a:rPr lang="en-US" sz="2400" b="0" u="none" strike="noStrike" dirty="0" smtClean="0">
                <a:effectLst/>
                <a:latin typeface="Google Sans"/>
              </a:rPr>
              <a:t>In Esoteric traditions, Eastern philosophy, and modern metaphysics, everything in the universe is understood to be in a constant state of vibration (the Hermetic </a:t>
            </a:r>
            <a:r>
              <a:rPr lang="en-US" sz="2400" b="0" i="1" u="none" strike="noStrike" dirty="0" smtClean="0">
                <a:effectLst/>
                <a:latin typeface="Google Sans"/>
              </a:rPr>
              <a:t>Principle of Vibration</a:t>
            </a:r>
            <a:r>
              <a:rPr lang="en-US" sz="2400" b="0" u="none" strike="noStrike" dirty="0" smtClean="0">
                <a:effectLst/>
                <a:latin typeface="Google Sans"/>
              </a:rPr>
              <a:t>). </a:t>
            </a:r>
          </a:p>
          <a:p>
            <a:endParaRPr lang="en-US" sz="2400" dirty="0">
              <a:latin typeface="Google Sans"/>
            </a:endParaRPr>
          </a:p>
          <a:p>
            <a:r>
              <a:rPr lang="en-US" sz="2400" b="0" u="none" strike="noStrike" dirty="0" smtClean="0">
                <a:effectLst/>
                <a:latin typeface="Google Sans"/>
              </a:rPr>
              <a:t>This physical reality translates to spiritual evolution through specific energetic shifts:</a:t>
            </a:r>
          </a:p>
          <a:p>
            <a:endParaRPr lang="en-US" sz="2400" b="1" dirty="0">
              <a:latin typeface="Google Sans"/>
            </a:endParaRPr>
          </a:p>
          <a:p>
            <a:r>
              <a:rPr lang="en-US" sz="2400" b="1" dirty="0" smtClean="0"/>
              <a:t>[0.5 Hz — Delta] ───────────────────► [40 Hz — Gamma] </a:t>
            </a:r>
          </a:p>
          <a:p>
            <a:endParaRPr lang="en-US" sz="2400" dirty="0"/>
          </a:p>
          <a:p>
            <a:r>
              <a:rPr lang="en-US" sz="2400" dirty="0" smtClean="0"/>
              <a:t>The Slowest/Dense Density and Total Ego Dissolution to the  Highest/Luminous Clarity and Unified Cosmic Consciousness</a:t>
            </a:r>
            <a:endParaRPr lang="en-US" sz="2400" b="0" u="none" strike="noStrike" dirty="0">
              <a:effectLst/>
              <a:latin typeface="Google Sans"/>
            </a:endParaRPr>
          </a:p>
        </p:txBody>
      </p:sp>
      <p:pic>
        <p:nvPicPr>
          <p:cNvPr id="3" name="Picture 2"/>
          <p:cNvPicPr>
            <a:picLocks noChangeAspect="1"/>
          </p:cNvPicPr>
          <p:nvPr/>
        </p:nvPicPr>
        <p:blipFill>
          <a:blip r:embed="rId2"/>
          <a:stretch>
            <a:fillRect/>
          </a:stretch>
        </p:blipFill>
        <p:spPr>
          <a:xfrm>
            <a:off x="9198429" y="2383971"/>
            <a:ext cx="2753036" cy="2753036"/>
          </a:xfrm>
          <a:prstGeom prst="rect">
            <a:avLst/>
          </a:prstGeom>
        </p:spPr>
      </p:pic>
    </p:spTree>
    <p:extLst>
      <p:ext uri="{BB962C8B-B14F-4D97-AF65-F5344CB8AC3E}">
        <p14:creationId xmlns:p14="http://schemas.microsoft.com/office/powerpoint/2010/main" val="1472832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38499"/>
            <a:ext cx="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p:nvPr/>
        </p:nvSpPr>
        <p:spPr>
          <a:xfrm>
            <a:off x="771277" y="357810"/>
            <a:ext cx="9434080" cy="6863417"/>
          </a:xfrm>
          <a:prstGeom prst="rect">
            <a:avLst/>
          </a:prstGeom>
        </p:spPr>
        <p:txBody>
          <a:bodyPr wrap="square">
            <a:spAutoFit/>
          </a:bodyPr>
          <a:lstStyle/>
          <a:p>
            <a:r>
              <a:rPr lang="en-US" sz="2000" b="1" dirty="0" smtClean="0"/>
              <a:t>Distinguishing Turiya From Other States</a:t>
            </a:r>
          </a:p>
          <a:p>
            <a:r>
              <a:rPr lang="en-US" sz="2000" b="1" dirty="0" smtClean="0"/>
              <a:t>Practitioners often mistake deep physical relaxation or sleep for Turiya. </a:t>
            </a:r>
          </a:p>
          <a:p>
            <a:endParaRPr lang="en-US" sz="2000" b="1" dirty="0"/>
          </a:p>
          <a:p>
            <a:r>
              <a:rPr lang="en-US" sz="2000" b="1" dirty="0" smtClean="0"/>
              <a:t>How the brainwave and experiential states differ during a session:</a:t>
            </a:r>
          </a:p>
          <a:p>
            <a:r>
              <a:rPr lang="en-US" sz="2000" b="1" dirty="0" smtClean="0"/>
              <a:t>Described by State, Level of Consciousness, Brainwave Activity and Experience</a:t>
            </a:r>
          </a:p>
          <a:p>
            <a:endParaRPr lang="en-US" sz="2000" b="1" dirty="0" smtClean="0"/>
          </a:p>
          <a:p>
            <a:r>
              <a:rPr lang="en-US" sz="2000" b="1" dirty="0" smtClean="0"/>
              <a:t>1. Waking State.  Level of Consciousness: (Jagrat) Brainwave Activity: Alpha </a:t>
            </a:r>
            <a:r>
              <a:rPr lang="en-US" sz="2000" b="1" dirty="0"/>
              <a:t>(8 – 12 Hz)</a:t>
            </a:r>
            <a:r>
              <a:rPr lang="en-US" sz="2000" b="1" dirty="0" smtClean="0"/>
              <a:t>: Experience: Quiet, awake relaxation and calm, reflective mental states.</a:t>
            </a:r>
          </a:p>
          <a:p>
            <a:r>
              <a:rPr lang="en-US" sz="2000" b="1" dirty="0"/>
              <a:t>Beta (12 – 30 Hz)</a:t>
            </a:r>
            <a:r>
              <a:rPr lang="en-US" sz="2000" b="1" dirty="0" smtClean="0"/>
              <a:t>: Active thinking, analytical problem-solving, and focused external attention.</a:t>
            </a:r>
          </a:p>
          <a:p>
            <a:endParaRPr lang="en-US" sz="2000" b="1" dirty="0" smtClean="0"/>
          </a:p>
          <a:p>
            <a:r>
              <a:rPr lang="en-US" sz="2000" b="1" dirty="0" smtClean="0"/>
              <a:t>2. Dreaming State. Level of Consciousness:  (Svapna) Brainwave Activity: </a:t>
            </a:r>
            <a:r>
              <a:rPr lang="en-US" sz="2000" b="1" dirty="0"/>
              <a:t>Theta (4 – 8 Hz</a:t>
            </a:r>
            <a:r>
              <a:rPr lang="en-US" sz="2000" b="1" dirty="0" smtClean="0"/>
              <a:t>) Experience: Deep relaxation, dreaming (REM sleep), and vivid internal visualization. </a:t>
            </a:r>
          </a:p>
          <a:p>
            <a:endParaRPr lang="en-US" sz="2000" b="1" dirty="0" smtClean="0"/>
          </a:p>
          <a:p>
            <a:r>
              <a:rPr lang="en-US" sz="2000" b="1" dirty="0" smtClean="0"/>
              <a:t>3. Deep Sleep State. (Sushupti) Brainwave Activity: </a:t>
            </a:r>
            <a:r>
              <a:rPr lang="en-US" sz="2000" b="1" dirty="0"/>
              <a:t>Delta (0.5 – 4 </a:t>
            </a:r>
            <a:r>
              <a:rPr lang="en-US" sz="2000" b="1" dirty="0" smtClean="0"/>
              <a:t>Hz)</a:t>
            </a:r>
            <a:r>
              <a:rPr lang="en-US" sz="2000" b="1" dirty="0"/>
              <a:t> </a:t>
            </a:r>
            <a:r>
              <a:rPr lang="en-US" sz="2000" b="1" dirty="0" smtClean="0"/>
              <a:t>Experience: Deep, dreamless sleep and total physical unconsciousness.</a:t>
            </a:r>
          </a:p>
          <a:p>
            <a:endParaRPr lang="en-US" sz="2000" b="1" dirty="0" smtClean="0"/>
          </a:p>
          <a:p>
            <a:r>
              <a:rPr lang="en-US" sz="2000" b="1" dirty="0" smtClean="0"/>
              <a:t>4. The Fourth State. (Turiya)  Brainwave Activity: Gamma Shift is a sudden, high-frequency brainwave burst (30–100 Hz) that acts as a neural binding mechanism, synchronizing distant regions of the brain to produce a state of unified hyper-awareness, profound mental integration, and transcendental insight.</a:t>
            </a:r>
          </a:p>
          <a:p>
            <a:endParaRPr lang="en-US" sz="2000" b="1" dirty="0"/>
          </a:p>
        </p:txBody>
      </p:sp>
      <p:pic>
        <p:nvPicPr>
          <p:cNvPr id="4" name="Picture 3"/>
          <p:cNvPicPr>
            <a:picLocks noChangeAspect="1"/>
          </p:cNvPicPr>
          <p:nvPr/>
        </p:nvPicPr>
        <p:blipFill>
          <a:blip r:embed="rId2"/>
          <a:stretch>
            <a:fillRect/>
          </a:stretch>
        </p:blipFill>
        <p:spPr>
          <a:xfrm>
            <a:off x="9267514" y="2171700"/>
            <a:ext cx="2924486" cy="2924486"/>
          </a:xfrm>
          <a:prstGeom prst="rect">
            <a:avLst/>
          </a:prstGeom>
        </p:spPr>
      </p:pic>
    </p:spTree>
    <p:extLst>
      <p:ext uri="{BB962C8B-B14F-4D97-AF65-F5344CB8AC3E}">
        <p14:creationId xmlns:p14="http://schemas.microsoft.com/office/powerpoint/2010/main" val="13971505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3224" y="580445"/>
            <a:ext cx="8690776" cy="6186309"/>
          </a:xfrm>
          <a:prstGeom prst="rect">
            <a:avLst/>
          </a:prstGeom>
        </p:spPr>
        <p:txBody>
          <a:bodyPr wrap="square">
            <a:spAutoFit/>
          </a:bodyPr>
          <a:lstStyle/>
          <a:p>
            <a:r>
              <a:rPr lang="en-US" b="1" u="none" strike="noStrike" dirty="0" smtClean="0">
                <a:effectLst/>
                <a:latin typeface="Google Sans"/>
              </a:rPr>
              <a:t>1. Low Frequencies 0.5 – 8 Hz: Dissolution and The Void</a:t>
            </a:r>
          </a:p>
          <a:p>
            <a:r>
              <a:rPr lang="en-US" b="0" u="none" strike="noStrike" dirty="0" smtClean="0">
                <a:effectLst/>
                <a:latin typeface="Google Sans"/>
              </a:rPr>
              <a:t>Spiritually, slow frequencies like Delta and Theta represent </a:t>
            </a:r>
            <a:r>
              <a:rPr lang="en-US" b="1" u="none" strike="noStrike" dirty="0" smtClean="0">
                <a:effectLst/>
                <a:latin typeface="Google Sans"/>
              </a:rPr>
              <a:t>returning to the Source</a:t>
            </a:r>
            <a:r>
              <a:rPr lang="en-US" b="0" u="none" strike="noStrike" dirty="0" smtClean="0">
                <a:effectLst/>
                <a:latin typeface="Google Sans"/>
              </a:rPr>
              <a:t>. When your brain waves drop to these levels while remaining conscious (as in Yoga Nidra), your physical ego-identity dissolves. You enter the </a:t>
            </a:r>
            <a:r>
              <a:rPr lang="en-US" b="0" u="none" strike="noStrike" dirty="0" err="1" smtClean="0">
                <a:effectLst/>
                <a:latin typeface="Google Sans"/>
              </a:rPr>
              <a:t>unmanifested</a:t>
            </a:r>
            <a:r>
              <a:rPr lang="en-US" b="0" u="none" strike="noStrike" dirty="0" smtClean="0">
                <a:effectLst/>
                <a:latin typeface="Google Sans"/>
              </a:rPr>
              <a:t> "Void," the womb of consciousness where individual separation ceases, allowing for profound mystical surrender and deep soul healing.</a:t>
            </a:r>
          </a:p>
          <a:p>
            <a:endParaRPr lang="en-US" dirty="0">
              <a:latin typeface="Google Sans"/>
            </a:endParaRPr>
          </a:p>
          <a:p>
            <a:endParaRPr lang="en-US" b="0" u="none" strike="noStrike" dirty="0" smtClean="0">
              <a:effectLst/>
              <a:latin typeface="Google Sans"/>
            </a:endParaRPr>
          </a:p>
          <a:p>
            <a:r>
              <a:rPr lang="en-US" b="1" dirty="0"/>
              <a:t>2. Mid Frequencies </a:t>
            </a:r>
            <a:r>
              <a:rPr lang="en-US" b="1" dirty="0" smtClean="0"/>
              <a:t>8 – 12 Hz: </a:t>
            </a:r>
            <a:r>
              <a:rPr lang="en-US" b="1" dirty="0"/>
              <a:t>The Bridge of Presence</a:t>
            </a:r>
          </a:p>
          <a:p>
            <a:r>
              <a:rPr lang="en-US" dirty="0"/>
              <a:t>Alpha frequencies act as the energetic </a:t>
            </a:r>
            <a:r>
              <a:rPr lang="en-US" b="1" dirty="0"/>
              <a:t>bridge between worlds</a:t>
            </a:r>
            <a:r>
              <a:rPr lang="en-US" dirty="0"/>
              <a:t>. It is the state of pristine, present-moment awareness. Spiritually, it represents alignment, mindfulness, and the transition from looking outward at the material world (</a:t>
            </a:r>
            <a:r>
              <a:rPr lang="en-US" i="1" dirty="0"/>
              <a:t>Maya</a:t>
            </a:r>
            <a:r>
              <a:rPr lang="en-US" dirty="0"/>
              <a:t>) to looking inward at the true Self (</a:t>
            </a:r>
            <a:r>
              <a:rPr lang="en-US" i="1" dirty="0"/>
              <a:t>Atman</a:t>
            </a:r>
            <a:r>
              <a:rPr lang="en-US" dirty="0" smtClean="0"/>
              <a:t>).</a:t>
            </a:r>
          </a:p>
          <a:p>
            <a:endParaRPr lang="en-US" dirty="0"/>
          </a:p>
          <a:p>
            <a:r>
              <a:rPr lang="en-US" b="1" dirty="0"/>
              <a:t>3. High Frequencies </a:t>
            </a:r>
            <a:r>
              <a:rPr lang="en-US" b="1" dirty="0" smtClean="0"/>
              <a:t>30 </a:t>
            </a:r>
            <a:r>
              <a:rPr lang="en-US" b="1" dirty="0"/>
              <a:t>- </a:t>
            </a:r>
            <a:r>
              <a:rPr lang="en-US" b="1" dirty="0" smtClean="0"/>
              <a:t>100Hz: </a:t>
            </a:r>
            <a:r>
              <a:rPr lang="en-US" b="1" dirty="0"/>
              <a:t>Spiritual Evolution and Ascension</a:t>
            </a:r>
          </a:p>
          <a:p>
            <a:r>
              <a:rPr lang="en-US" dirty="0"/>
              <a:t>A </a:t>
            </a:r>
            <a:r>
              <a:rPr lang="en-US" b="1" dirty="0"/>
              <a:t>Gamma Shift</a:t>
            </a:r>
            <a:r>
              <a:rPr lang="en-US" dirty="0"/>
              <a:t> is the neurological equivalent of </a:t>
            </a:r>
            <a:r>
              <a:rPr lang="en-US" b="1" dirty="0"/>
              <a:t>Spiritual Awakening</a:t>
            </a:r>
            <a:r>
              <a:rPr lang="en-US" dirty="0"/>
              <a:t> or </a:t>
            </a:r>
            <a:r>
              <a:rPr lang="en-US" i="1" dirty="0"/>
              <a:t>Samadhi</a:t>
            </a:r>
            <a:r>
              <a:rPr lang="en-US" dirty="0"/>
              <a:t>. Because Gamma waves require different parts of the brain to fire in perfect, harmonious unison, it represents the dissolution of duality. On a spiritual level, high-amplitude Gamma activity is the signature of cosmic consciousness, absolute divine love, and flashes of sudden, transcendent enlightenment.</a:t>
            </a:r>
          </a:p>
          <a:p>
            <a:endParaRPr lang="en-US" dirty="0"/>
          </a:p>
          <a:p>
            <a:endParaRPr lang="en-US" b="0" u="none" strike="noStrike" dirty="0">
              <a:effectLst/>
              <a:latin typeface="Google Sans"/>
            </a:endParaRPr>
          </a:p>
        </p:txBody>
      </p:sp>
      <p:pic>
        <p:nvPicPr>
          <p:cNvPr id="3" name="Picture 2"/>
          <p:cNvPicPr>
            <a:picLocks noChangeAspect="1"/>
          </p:cNvPicPr>
          <p:nvPr/>
        </p:nvPicPr>
        <p:blipFill>
          <a:blip r:embed="rId2"/>
          <a:stretch>
            <a:fillRect/>
          </a:stretch>
        </p:blipFill>
        <p:spPr>
          <a:xfrm>
            <a:off x="9144000" y="1753649"/>
            <a:ext cx="2661557" cy="3432345"/>
          </a:xfrm>
          <a:prstGeom prst="rect">
            <a:avLst/>
          </a:prstGeom>
        </p:spPr>
      </p:pic>
    </p:spTree>
    <p:extLst>
      <p:ext uri="{BB962C8B-B14F-4D97-AF65-F5344CB8AC3E}">
        <p14:creationId xmlns:p14="http://schemas.microsoft.com/office/powerpoint/2010/main" val="5789044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793" y="65314"/>
            <a:ext cx="5600700" cy="6792686"/>
          </a:xfrm>
          <a:prstGeom prst="rect">
            <a:avLst/>
          </a:prstGeom>
        </p:spPr>
      </p:pic>
      <p:sp>
        <p:nvSpPr>
          <p:cNvPr id="3" name="Rectangle 2"/>
          <p:cNvSpPr/>
          <p:nvPr/>
        </p:nvSpPr>
        <p:spPr>
          <a:xfrm>
            <a:off x="6923313" y="318407"/>
            <a:ext cx="4408715" cy="5601533"/>
          </a:xfrm>
          <a:prstGeom prst="rect">
            <a:avLst/>
          </a:prstGeom>
        </p:spPr>
        <p:txBody>
          <a:bodyPr wrap="square">
            <a:spAutoFit/>
          </a:bodyPr>
          <a:lstStyle/>
          <a:p>
            <a:endParaRPr lang="en-US" dirty="0" smtClean="0"/>
          </a:p>
          <a:p>
            <a:r>
              <a:rPr lang="en-US" sz="2000" b="1" dirty="0"/>
              <a:t>What is the relationship between Frequency, Vibration and Light?</a:t>
            </a:r>
          </a:p>
          <a:p>
            <a:endParaRPr lang="en-US" sz="2000" b="1" dirty="0"/>
          </a:p>
          <a:p>
            <a:endParaRPr lang="en-US" sz="2000" b="1" dirty="0" smtClean="0"/>
          </a:p>
          <a:p>
            <a:endParaRPr lang="en-US" sz="2000" b="1" dirty="0"/>
          </a:p>
          <a:p>
            <a:r>
              <a:rPr lang="en-US" sz="2000" b="1" dirty="0" smtClean="0"/>
              <a:t>The </a:t>
            </a:r>
            <a:r>
              <a:rPr lang="en-US" sz="2000" b="1" dirty="0"/>
              <a:t>core relationship is that vibration is the physical movement, frequency is the speed of that movement, and light is the visible reality created when that frequency becomes incredibly high.</a:t>
            </a:r>
          </a:p>
          <a:p>
            <a:endParaRPr lang="en-US" sz="2000" b="1" dirty="0"/>
          </a:p>
          <a:p>
            <a:r>
              <a:rPr lang="en-US" sz="2000" b="1" dirty="0"/>
              <a:t>In </a:t>
            </a:r>
            <a:r>
              <a:rPr lang="en-US" sz="2000" b="1" dirty="0" smtClean="0"/>
              <a:t>Physics</a:t>
            </a:r>
            <a:r>
              <a:rPr lang="en-US" sz="2000" b="1" dirty="0"/>
              <a:t>, they are different aspects of the exact same energy. </a:t>
            </a:r>
            <a:endParaRPr lang="en-US" sz="2000" b="1" dirty="0" smtClean="0"/>
          </a:p>
          <a:p>
            <a:endParaRPr lang="en-US" sz="2000" b="1" dirty="0"/>
          </a:p>
          <a:p>
            <a:r>
              <a:rPr lang="en-US" sz="2000" b="1" dirty="0" smtClean="0"/>
              <a:t>Spiritually</a:t>
            </a:r>
            <a:r>
              <a:rPr lang="en-US" sz="2000" b="1" dirty="0"/>
              <a:t>, they form the blueprint of how pure energy condenses into physical matter.</a:t>
            </a:r>
          </a:p>
        </p:txBody>
      </p:sp>
    </p:spTree>
    <p:extLst>
      <p:ext uri="{BB962C8B-B14F-4D97-AF65-F5344CB8AC3E}">
        <p14:creationId xmlns:p14="http://schemas.microsoft.com/office/powerpoint/2010/main" val="3994759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3878" y="489857"/>
            <a:ext cx="5225823" cy="6098721"/>
          </a:xfrm>
          <a:prstGeom prst="rect">
            <a:avLst/>
          </a:prstGeom>
        </p:spPr>
      </p:pic>
    </p:spTree>
    <p:extLst>
      <p:ext uri="{BB962C8B-B14F-4D97-AF65-F5344CB8AC3E}">
        <p14:creationId xmlns:p14="http://schemas.microsoft.com/office/powerpoint/2010/main" val="40224689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93921"/>
            <a:ext cx="5126531" cy="6633761"/>
          </a:xfrm>
          <a:prstGeom prst="rect">
            <a:avLst/>
          </a:prstGeom>
        </p:spPr>
      </p:pic>
      <p:pic>
        <p:nvPicPr>
          <p:cNvPr id="4" name="Picture 3"/>
          <p:cNvPicPr>
            <a:picLocks noChangeAspect="1"/>
          </p:cNvPicPr>
          <p:nvPr/>
        </p:nvPicPr>
        <p:blipFill>
          <a:blip r:embed="rId3"/>
          <a:stretch>
            <a:fillRect/>
          </a:stretch>
        </p:blipFill>
        <p:spPr>
          <a:xfrm>
            <a:off x="7047769" y="293921"/>
            <a:ext cx="5144231" cy="6484228"/>
          </a:xfrm>
          <a:prstGeom prst="rect">
            <a:avLst/>
          </a:prstGeom>
        </p:spPr>
      </p:pic>
      <p:pic>
        <p:nvPicPr>
          <p:cNvPr id="5" name="Picture 4"/>
          <p:cNvPicPr>
            <a:picLocks noChangeAspect="1"/>
          </p:cNvPicPr>
          <p:nvPr/>
        </p:nvPicPr>
        <p:blipFill>
          <a:blip r:embed="rId4"/>
          <a:stretch>
            <a:fillRect/>
          </a:stretch>
        </p:blipFill>
        <p:spPr>
          <a:xfrm>
            <a:off x="5063349" y="293921"/>
            <a:ext cx="2047603" cy="2900527"/>
          </a:xfrm>
          <a:prstGeom prst="rect">
            <a:avLst/>
          </a:prstGeom>
        </p:spPr>
      </p:pic>
    </p:spTree>
    <p:extLst>
      <p:ext uri="{BB962C8B-B14F-4D97-AF65-F5344CB8AC3E}">
        <p14:creationId xmlns:p14="http://schemas.microsoft.com/office/powerpoint/2010/main" val="2948652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6104" y="644056"/>
            <a:ext cx="8507896" cy="5355312"/>
          </a:xfrm>
          <a:prstGeom prst="rect">
            <a:avLst/>
          </a:prstGeom>
        </p:spPr>
        <p:txBody>
          <a:bodyPr wrap="square">
            <a:spAutoFit/>
          </a:bodyPr>
          <a:lstStyle/>
          <a:p>
            <a:r>
              <a:rPr lang="en-US" b="1" u="none" strike="noStrike" dirty="0" smtClean="0">
                <a:effectLst/>
                <a:latin typeface="Google Sans"/>
              </a:rPr>
              <a:t>The Scientific Relationship</a:t>
            </a:r>
          </a:p>
          <a:p>
            <a:r>
              <a:rPr lang="en-US" b="0" u="none" strike="noStrike" dirty="0" smtClean="0">
                <a:effectLst/>
                <a:latin typeface="Google Sans"/>
              </a:rPr>
              <a:t>The absolute, formulaic relationship between these three elements is governed by the laws of electromagnetism:</a:t>
            </a:r>
          </a:p>
          <a:p>
            <a:endParaRPr lang="en-US" b="0" u="none" strike="noStrike" dirty="0" smtClean="0">
              <a:effectLst/>
              <a:latin typeface="Google Sans"/>
            </a:endParaRPr>
          </a:p>
          <a:p>
            <a:pPr>
              <a:buFont typeface="Arial" panose="020B0604020202020204" pitchFamily="34" charset="0"/>
              <a:buChar char="•"/>
            </a:pPr>
            <a:r>
              <a:rPr lang="en-US" b="1" u="none" strike="noStrike" dirty="0" smtClean="0">
                <a:effectLst/>
                <a:latin typeface="Google Sans"/>
              </a:rPr>
              <a:t>Vibration is the Source</a:t>
            </a:r>
            <a:r>
              <a:rPr lang="en-US" b="0" u="none" strike="noStrike" dirty="0" smtClean="0">
                <a:effectLst/>
                <a:latin typeface="Google Sans"/>
              </a:rPr>
              <a:t>: Light is an electromagnetic wave. These waves are born when charged particles (electrons) physically </a:t>
            </a:r>
            <a:r>
              <a:rPr lang="en-US" b="1" u="none" strike="noStrike" dirty="0" smtClean="0">
                <a:effectLst/>
                <a:latin typeface="Google Sans"/>
              </a:rPr>
              <a:t>vibrate</a:t>
            </a:r>
            <a:r>
              <a:rPr lang="en-US" b="0" u="none" strike="noStrike" dirty="0" smtClean="0">
                <a:effectLst/>
                <a:latin typeface="Google Sans"/>
              </a:rPr>
              <a:t> back and forth.</a:t>
            </a:r>
          </a:p>
          <a:p>
            <a:pPr>
              <a:buFont typeface="Arial" panose="020B0604020202020204" pitchFamily="34" charset="0"/>
              <a:buChar char="•"/>
            </a:pPr>
            <a:endParaRPr lang="en-US" b="0" u="none" strike="noStrike" dirty="0" smtClean="0">
              <a:effectLst/>
              <a:latin typeface="Google Sans"/>
            </a:endParaRPr>
          </a:p>
          <a:p>
            <a:pPr>
              <a:buFont typeface="Arial" panose="020B0604020202020204" pitchFamily="34" charset="0"/>
              <a:buChar char="•"/>
            </a:pPr>
            <a:r>
              <a:rPr lang="en-US" b="1" u="none" strike="noStrike" dirty="0" smtClean="0">
                <a:effectLst/>
                <a:latin typeface="Google Sans"/>
              </a:rPr>
              <a:t>Frequency is the Measurement</a:t>
            </a:r>
            <a:r>
              <a:rPr lang="en-US" b="0" u="none" strike="noStrike" dirty="0" smtClean="0">
                <a:effectLst/>
                <a:latin typeface="Google Sans"/>
              </a:rPr>
              <a:t>: As those particles vibrate, they send out ripples through space. </a:t>
            </a:r>
            <a:r>
              <a:rPr lang="en-US" b="1" u="none" strike="noStrike" dirty="0" smtClean="0">
                <a:effectLst/>
                <a:latin typeface="Google Sans"/>
              </a:rPr>
              <a:t>Frequency</a:t>
            </a:r>
            <a:r>
              <a:rPr lang="en-US" b="0" u="none" strike="noStrike" dirty="0" smtClean="0">
                <a:effectLst/>
                <a:latin typeface="Google Sans"/>
              </a:rPr>
              <a:t> (measured in Hertz) counts how many times those ripples crest and trough in one single second.</a:t>
            </a:r>
          </a:p>
          <a:p>
            <a:pPr>
              <a:buFont typeface="Arial" panose="020B0604020202020204" pitchFamily="34" charset="0"/>
              <a:buChar char="•"/>
            </a:pPr>
            <a:endParaRPr lang="en-US" b="0" u="none" strike="noStrike" dirty="0" smtClean="0">
              <a:effectLst/>
              <a:latin typeface="Google Sans"/>
            </a:endParaRPr>
          </a:p>
          <a:p>
            <a:pPr>
              <a:buFont typeface="Arial" panose="020B0604020202020204" pitchFamily="34" charset="0"/>
              <a:buChar char="•"/>
            </a:pPr>
            <a:r>
              <a:rPr lang="en-US" b="1" u="none" strike="noStrike" dirty="0" smtClean="0">
                <a:effectLst/>
                <a:latin typeface="Google Sans"/>
              </a:rPr>
              <a:t>Light is the Result</a:t>
            </a:r>
            <a:r>
              <a:rPr lang="en-US" b="0" u="none" strike="noStrike" dirty="0" smtClean="0">
                <a:effectLst/>
                <a:latin typeface="Google Sans"/>
              </a:rPr>
              <a:t>: When physical vibration speeds up to a staggering </a:t>
            </a:r>
            <a:r>
              <a:rPr lang="en-US" b="1" u="none" strike="noStrike" dirty="0" smtClean="0">
                <a:effectLst/>
                <a:latin typeface="Google Sans"/>
              </a:rPr>
              <a:t>430 trillion to 770 trillion Hertz</a:t>
            </a:r>
            <a:r>
              <a:rPr lang="en-US" b="0" u="none" strike="noStrike" dirty="0" smtClean="0">
                <a:effectLst/>
                <a:latin typeface="Google Sans"/>
              </a:rPr>
              <a:t>, it enters the "visible spectrum." At this incredibly high frequency, the energy manifests as visible </a:t>
            </a:r>
            <a:r>
              <a:rPr lang="en-US" b="1" u="none" strike="noStrike" dirty="0" smtClean="0">
                <a:effectLst/>
                <a:latin typeface="Google Sans"/>
              </a:rPr>
              <a:t>light</a:t>
            </a:r>
            <a:r>
              <a:rPr lang="en-US" b="0" u="none" strike="noStrike" dirty="0" smtClean="0">
                <a:effectLst/>
                <a:latin typeface="Google Sans"/>
              </a:rPr>
              <a:t> and color.</a:t>
            </a:r>
          </a:p>
          <a:p>
            <a:pPr>
              <a:buFont typeface="Arial" panose="020B0604020202020204" pitchFamily="34" charset="0"/>
              <a:buChar char="•"/>
            </a:pPr>
            <a:endParaRPr lang="en-US" b="0" u="none" strike="noStrike" dirty="0" smtClean="0">
              <a:effectLst/>
              <a:latin typeface="Google Sans"/>
            </a:endParaRPr>
          </a:p>
          <a:p>
            <a:r>
              <a:rPr lang="en-US" b="0" u="none" strike="noStrike" dirty="0" smtClean="0">
                <a:effectLst/>
                <a:latin typeface="Google Sans"/>
              </a:rPr>
              <a:t>The mathematical relationship is absolute: </a:t>
            </a:r>
            <a:r>
              <a:rPr lang="en-US" b="1" u="none" strike="noStrike" dirty="0" smtClean="0">
                <a:effectLst/>
                <a:latin typeface="Google Sans"/>
              </a:rPr>
              <a:t>c = f lambda</a:t>
            </a:r>
            <a:r>
              <a:rPr lang="en-US" b="0" u="none" strike="noStrike" dirty="0" smtClean="0">
                <a:effectLst/>
                <a:latin typeface="Google Sans"/>
              </a:rPr>
              <a:t>. The speed of light (c) equals frequency (f\) multiplied by wavelength (lambda). Because the speed of light is a constant, </a:t>
            </a:r>
            <a:r>
              <a:rPr lang="en-US" b="1" u="none" strike="noStrike" dirty="0" smtClean="0">
                <a:effectLst/>
                <a:latin typeface="Google Sans"/>
              </a:rPr>
              <a:t>higher frequencies always create shorter, more energetic waves.</a:t>
            </a:r>
            <a:r>
              <a:rPr lang="en-US" b="0" u="none" strike="noStrike" dirty="0" smtClean="0">
                <a:effectLst/>
                <a:latin typeface="Google Sans"/>
              </a:rPr>
              <a:t> </a:t>
            </a:r>
            <a:endParaRPr lang="en-US" b="0" u="none" strike="noStrike" dirty="0">
              <a:effectLst/>
              <a:latin typeface="Google Sans"/>
            </a:endParaRPr>
          </a:p>
        </p:txBody>
      </p:sp>
    </p:spTree>
    <p:extLst>
      <p:ext uri="{BB962C8B-B14F-4D97-AF65-F5344CB8AC3E}">
        <p14:creationId xmlns:p14="http://schemas.microsoft.com/office/powerpoint/2010/main" val="30919497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2595" y="257354"/>
            <a:ext cx="10784169" cy="2123658"/>
          </a:xfrm>
          <a:prstGeom prst="rect">
            <a:avLst/>
          </a:prstGeom>
        </p:spPr>
        <p:txBody>
          <a:bodyPr wrap="square">
            <a:spAutoFit/>
          </a:bodyPr>
          <a:lstStyle/>
          <a:p>
            <a:r>
              <a:rPr lang="en-US" sz="2000" b="1" u="none" strike="noStrike" dirty="0" smtClean="0">
                <a:effectLst/>
                <a:latin typeface="Google Sans"/>
              </a:rPr>
              <a:t>The Spiritual Relationship</a:t>
            </a:r>
          </a:p>
          <a:p>
            <a:endParaRPr lang="en-US" sz="2000" b="1" dirty="0">
              <a:latin typeface="Google Sans"/>
            </a:endParaRPr>
          </a:p>
          <a:p>
            <a:endParaRPr lang="en-US" sz="2000" b="1" u="none" strike="noStrike" dirty="0" smtClean="0">
              <a:effectLst/>
              <a:latin typeface="Google Sans"/>
            </a:endParaRPr>
          </a:p>
          <a:p>
            <a:r>
              <a:rPr lang="en-US" sz="2400" b="0" u="none" strike="noStrike" dirty="0" smtClean="0">
                <a:effectLst/>
                <a:latin typeface="Google Sans"/>
              </a:rPr>
              <a:t>Spiritually, this triad explains the cosmic law of manifestation. Famously summarized by Nikola Tesla: </a:t>
            </a:r>
            <a:r>
              <a:rPr lang="en-US" sz="2400" b="0" i="1" u="none" strike="noStrike" dirty="0" smtClean="0">
                <a:effectLst/>
                <a:latin typeface="Google Sans"/>
              </a:rPr>
              <a:t>"If you want to find the secrets of the universe, think in terms of energy, frequency and vibration."</a:t>
            </a:r>
            <a:r>
              <a:rPr lang="en-US" sz="2400" b="0" u="none" strike="noStrike" dirty="0" smtClean="0">
                <a:effectLst/>
                <a:latin typeface="Google Sans"/>
              </a:rPr>
              <a:t> </a:t>
            </a:r>
            <a:endParaRPr lang="en-US" sz="2400" b="0" u="none" strike="noStrike" dirty="0">
              <a:effectLst/>
              <a:latin typeface="Google Sans"/>
            </a:endParaRPr>
          </a:p>
        </p:txBody>
      </p:sp>
      <p:sp>
        <p:nvSpPr>
          <p:cNvPr id="3" name="Rectangle 2"/>
          <p:cNvSpPr/>
          <p:nvPr/>
        </p:nvSpPr>
        <p:spPr>
          <a:xfrm>
            <a:off x="469127" y="3306536"/>
            <a:ext cx="10291402" cy="2123658"/>
          </a:xfrm>
          <a:prstGeom prst="rect">
            <a:avLst/>
          </a:prstGeom>
        </p:spPr>
        <p:txBody>
          <a:bodyPr wrap="square">
            <a:spAutoFit/>
          </a:bodyPr>
          <a:lstStyle/>
          <a:p>
            <a:r>
              <a:rPr lang="en-US" sz="2400" dirty="0" smtClean="0"/>
              <a:t>[ PURE SPIRIT ] ──► High Frequency / Fast Vibration ──► Luminous Light │                                   ▼ (Slowing down) </a:t>
            </a:r>
          </a:p>
          <a:p>
            <a:r>
              <a:rPr lang="en-US" sz="2400" dirty="0" smtClean="0"/>
              <a:t>[ FIXED MATTER ] ──► Low Frequency / Slow Vibration ──► Solid Physicality</a:t>
            </a:r>
          </a:p>
          <a:p>
            <a:endParaRPr lang="en-US" sz="2400" dirty="0"/>
          </a:p>
          <a:p>
            <a:endParaRPr lang="en-US" dirty="0" smtClean="0"/>
          </a:p>
          <a:p>
            <a:endParaRPr lang="en-US" dirty="0"/>
          </a:p>
        </p:txBody>
      </p:sp>
    </p:spTree>
    <p:extLst>
      <p:ext uri="{BB962C8B-B14F-4D97-AF65-F5344CB8AC3E}">
        <p14:creationId xmlns:p14="http://schemas.microsoft.com/office/powerpoint/2010/main" val="218551644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474345"/>
            <a:ext cx="6096000" cy="5909310"/>
          </a:xfrm>
          <a:prstGeom prst="rect">
            <a:avLst/>
          </a:prstGeom>
        </p:spPr>
        <p:txBody>
          <a:bodyPr>
            <a:spAutoFit/>
          </a:bodyPr>
          <a:lstStyle/>
          <a:p>
            <a:r>
              <a:rPr lang="en-US" b="1" dirty="0" smtClean="0"/>
              <a:t>1. Vibration is the State of Being</a:t>
            </a:r>
          </a:p>
          <a:p>
            <a:r>
              <a:rPr lang="en-US" dirty="0" smtClean="0"/>
              <a:t>Every object, thought, and living being has a "vibrational signature." It is the oscillating movement of your personal life-force energy (</a:t>
            </a:r>
            <a:r>
              <a:rPr lang="en-US" i="1" dirty="0" smtClean="0"/>
              <a:t>Prana</a:t>
            </a:r>
            <a:r>
              <a:rPr lang="en-US" dirty="0" smtClean="0"/>
              <a:t> or </a:t>
            </a:r>
            <a:r>
              <a:rPr lang="en-US" i="1" dirty="0" smtClean="0"/>
              <a:t>Qi</a:t>
            </a:r>
            <a:r>
              <a:rPr lang="en-US" dirty="0" smtClean="0"/>
              <a:t>). Dense, heavy emotions like fear and anger vibrate slowly. Expansive, joyful emotions like love and peace vibrate rapidly.</a:t>
            </a:r>
          </a:p>
          <a:p>
            <a:r>
              <a:rPr lang="en-US" b="1" dirty="0" smtClean="0"/>
              <a:t>2. Frequency is the Dial of Realities</a:t>
            </a:r>
          </a:p>
          <a:p>
            <a:r>
              <a:rPr lang="en-US" dirty="0" smtClean="0"/>
              <a:t>Frequency determines what you are capable of experiencing or channeling. Just as your brainwave frequency determines whether you are awake or experiencing the cosmic state of Turiya, your overall energetic frequency dictates your spiritual resonance. It acts as a tuning fork, drawing matching external experiences toward you.</a:t>
            </a:r>
          </a:p>
          <a:p>
            <a:r>
              <a:rPr lang="en-US" b="1" dirty="0" smtClean="0"/>
              <a:t>3. Light is the Ultimate Realization</a:t>
            </a:r>
          </a:p>
          <a:p>
            <a:r>
              <a:rPr lang="en-US" dirty="0" smtClean="0"/>
              <a:t>In almost every mystical tradition, God, Source, or ultimate consciousness is described as </a:t>
            </a:r>
            <a:r>
              <a:rPr lang="en-US" b="1" dirty="0" smtClean="0"/>
              <a:t>Pure Light</a:t>
            </a:r>
            <a:r>
              <a:rPr lang="en-US" dirty="0" smtClean="0"/>
              <a:t>. Spiritually, Light is what happens when matter vibrates so fast that it sheds its density and returns to its purest form. When you "raise your vibration," you increase your frequency, transforming dense, physical ego-awareness back into luminous, unified spiritual light.</a:t>
            </a:r>
            <a:endParaRPr lang="en-US" dirty="0"/>
          </a:p>
        </p:txBody>
      </p:sp>
    </p:spTree>
    <p:extLst>
      <p:ext uri="{BB962C8B-B14F-4D97-AF65-F5344CB8AC3E}">
        <p14:creationId xmlns:p14="http://schemas.microsoft.com/office/powerpoint/2010/main" val="20651687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5589" y="971557"/>
            <a:ext cx="9467354" cy="3046988"/>
          </a:xfrm>
          <a:prstGeom prst="rect">
            <a:avLst/>
          </a:prstGeom>
        </p:spPr>
        <p:txBody>
          <a:bodyPr wrap="square">
            <a:spAutoFit/>
          </a:bodyPr>
          <a:lstStyle/>
          <a:p>
            <a:r>
              <a:rPr lang="en-US" sz="3200" b="1" dirty="0">
                <a:latin typeface="Arial" panose="020B0604020202020204" pitchFamily="34" charset="0"/>
                <a:ea typeface="Times New Roman" panose="02020603050405020304" pitchFamily="18" charset="0"/>
              </a:rPr>
              <a:t>The Witness </a:t>
            </a:r>
            <a:r>
              <a:rPr lang="en-US" sz="3200" b="1" dirty="0" smtClean="0">
                <a:latin typeface="Arial" panose="020B0604020202020204" pitchFamily="34" charset="0"/>
                <a:ea typeface="Times New Roman" panose="02020603050405020304" pitchFamily="18" charset="0"/>
              </a:rPr>
              <a:t>Consciousness</a:t>
            </a:r>
            <a:r>
              <a:rPr lang="en-US" sz="3200" dirty="0" smtClean="0">
                <a:latin typeface="Arial" panose="020B0604020202020204" pitchFamily="34" charset="0"/>
                <a:ea typeface="Times New Roman" panose="02020603050405020304" pitchFamily="18" charset="0"/>
              </a:rPr>
              <a:t> </a:t>
            </a:r>
          </a:p>
          <a:p>
            <a:endParaRPr lang="en-US" sz="3200" dirty="0">
              <a:latin typeface="Arial" panose="020B0604020202020204" pitchFamily="34" charset="0"/>
              <a:ea typeface="Times New Roman" panose="02020603050405020304" pitchFamily="18" charset="0"/>
            </a:endParaRPr>
          </a:p>
          <a:p>
            <a:endParaRPr lang="en-US" sz="3200" dirty="0" smtClean="0">
              <a:latin typeface="Arial" panose="020B0604020202020204" pitchFamily="34" charset="0"/>
              <a:ea typeface="Times New Roman" panose="02020603050405020304" pitchFamily="18" charset="0"/>
            </a:endParaRPr>
          </a:p>
          <a:p>
            <a:r>
              <a:rPr lang="en-US" sz="3200" dirty="0" smtClean="0">
                <a:latin typeface="Arial" panose="020B0604020202020204" pitchFamily="34" charset="0"/>
                <a:ea typeface="Times New Roman" panose="02020603050405020304" pitchFamily="18" charset="0"/>
              </a:rPr>
              <a:t>The </a:t>
            </a:r>
            <a:r>
              <a:rPr lang="en-US" sz="3200" i="1" dirty="0">
                <a:latin typeface="Arial" panose="020B0604020202020204" pitchFamily="34" charset="0"/>
                <a:ea typeface="Times New Roman" panose="02020603050405020304" pitchFamily="18" charset="0"/>
              </a:rPr>
              <a:t>Atman</a:t>
            </a:r>
            <a:r>
              <a:rPr lang="en-US" sz="3200" dirty="0">
                <a:latin typeface="Arial" panose="020B0604020202020204" pitchFamily="34" charset="0"/>
                <a:ea typeface="Times New Roman" panose="02020603050405020304" pitchFamily="18" charset="0"/>
              </a:rPr>
              <a:t> (the Higher Self) as the eternal observer, detached from the transient illusions (</a:t>
            </a:r>
            <a:r>
              <a:rPr lang="en-US" sz="3200" i="1" dirty="0">
                <a:latin typeface="Arial" panose="020B0604020202020204" pitchFamily="34" charset="0"/>
                <a:ea typeface="Times New Roman" panose="02020603050405020304" pitchFamily="18" charset="0"/>
              </a:rPr>
              <a:t>Maya</a:t>
            </a:r>
            <a:r>
              <a:rPr lang="en-US" sz="3200" dirty="0">
                <a:latin typeface="Arial" panose="020B0604020202020204" pitchFamily="34" charset="0"/>
                <a:ea typeface="Times New Roman" panose="02020603050405020304" pitchFamily="18" charset="0"/>
              </a:rPr>
              <a:t>) of the physical </a:t>
            </a:r>
            <a:r>
              <a:rPr lang="en-US" sz="3200" dirty="0" smtClean="0">
                <a:latin typeface="Arial" panose="020B0604020202020204" pitchFamily="34" charset="0"/>
                <a:ea typeface="Times New Roman" panose="02020603050405020304" pitchFamily="18" charset="0"/>
              </a:rPr>
              <a:t>world.</a:t>
            </a:r>
            <a:endParaRPr lang="en-US" sz="3200" dirty="0"/>
          </a:p>
        </p:txBody>
      </p:sp>
    </p:spTree>
    <p:extLst>
      <p:ext uri="{BB962C8B-B14F-4D97-AF65-F5344CB8AC3E}">
        <p14:creationId xmlns:p14="http://schemas.microsoft.com/office/powerpoint/2010/main" val="632316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3325" y="1836751"/>
            <a:ext cx="10670651" cy="954107"/>
          </a:xfrm>
          <a:prstGeom prst="rect">
            <a:avLst/>
          </a:prstGeom>
        </p:spPr>
        <p:txBody>
          <a:bodyPr wrap="square">
            <a:spAutoFit/>
          </a:bodyPr>
          <a:lstStyle/>
          <a:p>
            <a:endParaRPr lang="en-US" sz="2800" b="1" dirty="0">
              <a:latin typeface="Arial" panose="020B0604020202020204" pitchFamily="34" charset="0"/>
              <a:ea typeface="Times New Roman" panose="02020603050405020304" pitchFamily="18" charset="0"/>
            </a:endParaRPr>
          </a:p>
          <a:p>
            <a:endParaRPr lang="en-US" sz="2800" b="1" dirty="0" smtClean="0">
              <a:latin typeface="Arial" panose="020B0604020202020204" pitchFamily="34" charset="0"/>
              <a:ea typeface="Times New Roman" panose="02020603050405020304" pitchFamily="18" charset="0"/>
            </a:endParaRPr>
          </a:p>
        </p:txBody>
      </p:sp>
      <p:sp>
        <p:nvSpPr>
          <p:cNvPr id="4" name="Rectangle 3"/>
          <p:cNvSpPr/>
          <p:nvPr/>
        </p:nvSpPr>
        <p:spPr>
          <a:xfrm>
            <a:off x="763325" y="189471"/>
            <a:ext cx="10670652" cy="3077766"/>
          </a:xfrm>
          <a:prstGeom prst="rect">
            <a:avLst/>
          </a:prstGeom>
        </p:spPr>
        <p:txBody>
          <a:bodyPr wrap="square">
            <a:spAutoFit/>
          </a:bodyPr>
          <a:lstStyle/>
          <a:p>
            <a:endParaRPr lang="en-US" dirty="0"/>
          </a:p>
          <a:p>
            <a:pPr algn="ctr"/>
            <a:r>
              <a:rPr lang="en-US" sz="3600" dirty="0" smtClean="0"/>
              <a:t> The Law of Correspondence                            </a:t>
            </a:r>
          </a:p>
          <a:p>
            <a:pPr algn="ctr"/>
            <a:r>
              <a:rPr lang="en-US" sz="3600" dirty="0" smtClean="0"/>
              <a:t> "</a:t>
            </a:r>
            <a:r>
              <a:rPr lang="en-US" sz="2800" b="1" dirty="0" smtClean="0"/>
              <a:t>As above, so below." </a:t>
            </a:r>
          </a:p>
          <a:p>
            <a:pPr algn="ctr"/>
            <a:r>
              <a:rPr lang="en-US" sz="2000" b="1" dirty="0" smtClean="0"/>
              <a:t>The human being (microcosm) is a perfect mirror of the universe (macrocosm).</a:t>
            </a:r>
          </a:p>
          <a:p>
            <a:pPr algn="ctr"/>
            <a:endParaRPr lang="en-US" sz="2800" b="1" dirty="0"/>
          </a:p>
          <a:p>
            <a:endParaRPr lang="en-US" sz="2800" b="1" dirty="0"/>
          </a:p>
          <a:p>
            <a:endParaRPr lang="en-US" sz="2800" b="1" dirty="0"/>
          </a:p>
        </p:txBody>
      </p:sp>
      <p:pic>
        <p:nvPicPr>
          <p:cNvPr id="5" name="Picture 4"/>
          <p:cNvPicPr>
            <a:picLocks noChangeAspect="1"/>
          </p:cNvPicPr>
          <p:nvPr/>
        </p:nvPicPr>
        <p:blipFill>
          <a:blip r:embed="rId3"/>
          <a:stretch>
            <a:fillRect/>
          </a:stretch>
        </p:blipFill>
        <p:spPr>
          <a:xfrm>
            <a:off x="6931743" y="2072616"/>
            <a:ext cx="4827638" cy="4598571"/>
          </a:xfrm>
          <a:prstGeom prst="rect">
            <a:avLst/>
          </a:prstGeom>
        </p:spPr>
      </p:pic>
      <p:pic>
        <p:nvPicPr>
          <p:cNvPr id="8" name="Picture 7"/>
          <p:cNvPicPr>
            <a:picLocks noChangeAspect="1"/>
          </p:cNvPicPr>
          <p:nvPr/>
        </p:nvPicPr>
        <p:blipFill>
          <a:blip r:embed="rId4"/>
          <a:stretch>
            <a:fillRect/>
          </a:stretch>
        </p:blipFill>
        <p:spPr>
          <a:xfrm>
            <a:off x="1032388" y="2640137"/>
            <a:ext cx="4510258" cy="3586777"/>
          </a:xfrm>
          <a:prstGeom prst="rect">
            <a:avLst/>
          </a:prstGeom>
        </p:spPr>
      </p:pic>
    </p:spTree>
    <p:extLst>
      <p:ext uri="{BB962C8B-B14F-4D97-AF65-F5344CB8AC3E}">
        <p14:creationId xmlns:p14="http://schemas.microsoft.com/office/powerpoint/2010/main" val="35977148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490" y="699715"/>
            <a:ext cx="11664564" cy="4190891"/>
          </a:xfrm>
          <a:prstGeom prst="rect">
            <a:avLst/>
          </a:prstGeom>
        </p:spPr>
        <p:txBody>
          <a:bodyPr wrap="square">
            <a:spAutoFit/>
          </a:bodyPr>
          <a:lstStyle/>
          <a:p>
            <a:pPr>
              <a:lnSpc>
                <a:spcPct val="107000"/>
              </a:lnSpc>
              <a:spcAft>
                <a:spcPts val="800"/>
              </a:spcAft>
            </a:pPr>
            <a:r>
              <a:rPr lang="en-US" sz="2400" b="1" dirty="0" smtClean="0">
                <a:effectLst/>
                <a:latin typeface="Arial" panose="020B0604020202020204" pitchFamily="34" charset="0"/>
                <a:ea typeface="Times New Roman" panose="02020603050405020304" pitchFamily="18" charset="0"/>
                <a:cs typeface="Times New Roman" panose="02020603050405020304" pitchFamily="18" charset="0"/>
              </a:rPr>
              <a:t>Practical Theosophical Yoga Nidra (30 minutes)</a:t>
            </a:r>
          </a:p>
          <a:p>
            <a:pPr>
              <a:lnSpc>
                <a:spcPct val="107000"/>
              </a:lnSpc>
              <a:spcAft>
                <a:spcPts val="800"/>
              </a:spcAft>
            </a:pPr>
            <a:endParaRPr lang="en-US" sz="2400" b="1"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Arial" panose="020B0604020202020204" pitchFamily="34" charset="0"/>
                <a:ea typeface="Times New Roman" panose="02020603050405020304" pitchFamily="18" charset="0"/>
                <a:cs typeface="Times New Roman" panose="02020603050405020304" pitchFamily="18" charset="0"/>
              </a:rPr>
              <a:t>A guided, extended meditation session tailored to these esoteric concepts:</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buSzPts val="1000"/>
              <a:tabLst>
                <a:tab pos="457200" algn="l"/>
              </a:tabLst>
            </a:pPr>
            <a:r>
              <a:rPr lang="en-US" b="1" dirty="0">
                <a:latin typeface="Arial" panose="020B0604020202020204" pitchFamily="34" charset="0"/>
                <a:ea typeface="Times New Roman" panose="02020603050405020304" pitchFamily="18" charset="0"/>
                <a:cs typeface="Times New Roman" panose="02020603050405020304" pitchFamily="18" charset="0"/>
              </a:rPr>
              <a:t>Pratyahara (Sense Withdrawal):</a:t>
            </a:r>
            <a:r>
              <a:rPr lang="en-US" dirty="0">
                <a:latin typeface="Arial" panose="020B0604020202020204" pitchFamily="34" charset="0"/>
                <a:ea typeface="Times New Roman" panose="02020603050405020304" pitchFamily="18" charset="0"/>
                <a:cs typeface="Times New Roman" panose="02020603050405020304" pitchFamily="18" charset="0"/>
              </a:rPr>
              <a:t> The conscious, deliberate detachment from physical surroundings to turn inward.</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buSzPts val="1000"/>
              <a:tabLst>
                <a:tab pos="457200" algn="l"/>
              </a:tabLst>
            </a:pPr>
            <a:endParaRPr lang="en-US" b="1" dirty="0" smtClean="0">
              <a:latin typeface="Arial" panose="020B0604020202020204" pitchFamily="34" charset="0"/>
              <a:ea typeface="Times New Roman" panose="02020603050405020304" pitchFamily="18" charset="0"/>
              <a:cs typeface="Times New Roman" panose="02020603050405020304" pitchFamily="18" charset="0"/>
            </a:endParaRPr>
          </a:p>
          <a:p>
            <a:pPr marR="0" lvl="0">
              <a:lnSpc>
                <a:spcPct val="107000"/>
              </a:lnSpc>
              <a:spcBef>
                <a:spcPts val="0"/>
              </a:spcBef>
              <a:spcAft>
                <a:spcPts val="0"/>
              </a:spcAft>
              <a:buSzPts val="1000"/>
              <a:tabLst>
                <a:tab pos="457200" algn="l"/>
              </a:tabLst>
            </a:pPr>
            <a:r>
              <a:rPr lang="en-US" b="1" dirty="0" smtClean="0">
                <a:latin typeface="Arial" panose="020B0604020202020204" pitchFamily="34" charset="0"/>
                <a:ea typeface="Times New Roman" panose="02020603050405020304" pitchFamily="18" charset="0"/>
                <a:cs typeface="Times New Roman" panose="02020603050405020304" pitchFamily="18" charset="0"/>
              </a:rPr>
              <a:t>The </a:t>
            </a:r>
            <a:r>
              <a:rPr lang="en-US" b="1" dirty="0">
                <a:latin typeface="Arial" panose="020B0604020202020204" pitchFamily="34" charset="0"/>
                <a:ea typeface="Times New Roman" panose="02020603050405020304" pitchFamily="18" charset="0"/>
                <a:cs typeface="Times New Roman" panose="02020603050405020304" pitchFamily="18" charset="0"/>
              </a:rPr>
              <a:t>Sankalpa (Vow/Intention):</a:t>
            </a:r>
            <a:r>
              <a:rPr lang="en-US" dirty="0">
                <a:latin typeface="Arial" panose="020B0604020202020204" pitchFamily="34" charset="0"/>
                <a:ea typeface="Times New Roman" panose="02020603050405020304" pitchFamily="18" charset="0"/>
                <a:cs typeface="Times New Roman" panose="02020603050405020304" pitchFamily="18" charset="0"/>
              </a:rPr>
              <a:t> Framing the resolve as a direct command from the Higher Self, meant to impress spiritual truth into the subconscious rather than manifest material desires</a:t>
            </a:r>
            <a:r>
              <a:rPr lang="en-US" dirty="0" smtClean="0">
                <a:latin typeface="Arial" panose="020B0604020202020204" pitchFamily="34" charset="0"/>
                <a:ea typeface="Times New Roman" panose="02020603050405020304" pitchFamily="18" charset="0"/>
                <a:cs typeface="Times New Roman" panose="02020603050405020304" pitchFamily="18" charset="0"/>
              </a:rPr>
              <a:t>.</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buSzPts val="1000"/>
              <a:tabLst>
                <a:tab pos="457200" algn="l"/>
              </a:tabLst>
            </a:pPr>
            <a:r>
              <a:rPr lang="en-US" b="1" dirty="0">
                <a:latin typeface="Arial" panose="020B0604020202020204" pitchFamily="34" charset="0"/>
                <a:ea typeface="Times New Roman" panose="02020603050405020304" pitchFamily="18" charset="0"/>
                <a:cs typeface="Times New Roman" panose="02020603050405020304" pitchFamily="18" charset="0"/>
              </a:rPr>
              <a:t>Visualization of Cosmic Symbols:</a:t>
            </a:r>
            <a:r>
              <a:rPr lang="en-US" dirty="0">
                <a:latin typeface="Arial" panose="020B0604020202020204" pitchFamily="34" charset="0"/>
                <a:ea typeface="Times New Roman" panose="02020603050405020304" pitchFamily="18" charset="0"/>
                <a:cs typeface="Times New Roman" panose="02020603050405020304" pitchFamily="18" charset="0"/>
              </a:rPr>
              <a:t> Guiding the mind toward abstract, geometric, or archetypal imagery (like the lotus or cosmic ocean) to stimulate the </a:t>
            </a:r>
            <a:r>
              <a:rPr lang="en-US" i="1" dirty="0">
                <a:latin typeface="Arial" panose="020B0604020202020204" pitchFamily="34" charset="0"/>
                <a:ea typeface="Times New Roman" panose="02020603050405020304" pitchFamily="18" charset="0"/>
                <a:cs typeface="Times New Roman" panose="02020603050405020304" pitchFamily="18" charset="0"/>
              </a:rPr>
              <a:t>Ajna</a:t>
            </a:r>
            <a:r>
              <a:rPr lang="en-US" dirty="0">
                <a:latin typeface="Arial" panose="020B0604020202020204" pitchFamily="34" charset="0"/>
                <a:ea typeface="Times New Roman" panose="02020603050405020304" pitchFamily="18" charset="0"/>
                <a:cs typeface="Times New Roman" panose="02020603050405020304" pitchFamily="18" charset="0"/>
              </a:rPr>
              <a:t> chakra (the third eye).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047714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600" y="-228600"/>
            <a:ext cx="13411200" cy="7315200"/>
          </a:xfrm>
          <a:prstGeom prst="rect">
            <a:avLst/>
          </a:prstGeom>
        </p:spPr>
      </p:pic>
      <p:pic>
        <p:nvPicPr>
          <p:cNvPr id="3" name="Picture 2"/>
          <p:cNvPicPr>
            <a:picLocks noChangeAspect="1"/>
          </p:cNvPicPr>
          <p:nvPr/>
        </p:nvPicPr>
        <p:blipFill>
          <a:blip r:embed="rId3"/>
          <a:stretch>
            <a:fillRect/>
          </a:stretch>
        </p:blipFill>
        <p:spPr>
          <a:xfrm>
            <a:off x="-457200" y="-76200"/>
            <a:ext cx="13411200" cy="7315200"/>
          </a:xfrm>
          <a:prstGeom prst="rect">
            <a:avLst/>
          </a:prstGeom>
        </p:spPr>
      </p:pic>
    </p:spTree>
    <p:extLst>
      <p:ext uri="{BB962C8B-B14F-4D97-AF65-F5344CB8AC3E}">
        <p14:creationId xmlns:p14="http://schemas.microsoft.com/office/powerpoint/2010/main" val="23023791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6118" y="319394"/>
            <a:ext cx="10508974" cy="5639942"/>
          </a:xfrm>
          <a:prstGeom prst="rect">
            <a:avLst/>
          </a:prstGeom>
        </p:spPr>
        <p:txBody>
          <a:bodyPr wrap="square">
            <a:spAutoFit/>
          </a:bodyPr>
          <a:lstStyle/>
          <a:p>
            <a:pPr>
              <a:lnSpc>
                <a:spcPct val="107000"/>
              </a:lnSpc>
              <a:spcAft>
                <a:spcPts val="800"/>
              </a:spcAft>
            </a:pPr>
            <a:r>
              <a:rPr lang="en-US" sz="2400" b="1" dirty="0" smtClean="0">
                <a:effectLst/>
                <a:latin typeface="Arial" panose="020B0604020202020204" pitchFamily="34" charset="0"/>
                <a:ea typeface="Times New Roman" panose="02020603050405020304" pitchFamily="18" charset="0"/>
                <a:cs typeface="Arial" panose="020B0604020202020204" pitchFamily="34" charset="0"/>
              </a:rPr>
              <a:t>Refined Sankalpa (Intention) Options</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dirty="0" smtClean="0">
                <a:effectLst/>
                <a:latin typeface="Arial" panose="020B0604020202020204" pitchFamily="34" charset="0"/>
                <a:ea typeface="Times New Roman" panose="02020603050405020304" pitchFamily="18" charset="0"/>
                <a:cs typeface="Arial" panose="020B0604020202020204" pitchFamily="34" charset="0"/>
              </a:rPr>
              <a:t>In Theosophy, a </a:t>
            </a:r>
            <a:r>
              <a:rPr lang="en-US" sz="2400" i="1" dirty="0" smtClean="0">
                <a:effectLst/>
                <a:latin typeface="Arial" panose="020B0604020202020204" pitchFamily="34" charset="0"/>
                <a:ea typeface="Times New Roman" panose="02020603050405020304" pitchFamily="18" charset="0"/>
                <a:cs typeface="Arial" panose="020B0604020202020204" pitchFamily="34" charset="0"/>
              </a:rPr>
              <a:t>Sankalpa</a:t>
            </a:r>
            <a:r>
              <a:rPr lang="en-US" sz="2400" dirty="0" smtClean="0">
                <a:effectLst/>
                <a:latin typeface="Arial" panose="020B0604020202020204" pitchFamily="34" charset="0"/>
                <a:ea typeface="Times New Roman" panose="02020603050405020304" pitchFamily="18" charset="0"/>
                <a:cs typeface="Arial" panose="020B0604020202020204" pitchFamily="34" charset="0"/>
              </a:rPr>
              <a:t> is not for material gains or ego desires. It is a direct command from the Higher Self (</a:t>
            </a:r>
            <a:r>
              <a:rPr lang="en-US" sz="2400" i="1" dirty="0" smtClean="0">
                <a:effectLst/>
                <a:latin typeface="Arial" panose="020B0604020202020204" pitchFamily="34" charset="0"/>
                <a:ea typeface="Times New Roman" panose="02020603050405020304" pitchFamily="18" charset="0"/>
                <a:cs typeface="Arial" panose="020B0604020202020204" pitchFamily="34" charset="0"/>
              </a:rPr>
              <a:t>Atman</a:t>
            </a:r>
            <a:r>
              <a:rPr lang="en-US" sz="2400" dirty="0" smtClean="0">
                <a:effectLst/>
                <a:latin typeface="Arial" panose="020B0604020202020204" pitchFamily="34" charset="0"/>
                <a:ea typeface="Times New Roman" panose="02020603050405020304" pitchFamily="18" charset="0"/>
                <a:cs typeface="Arial" panose="020B0604020202020204" pitchFamily="34" charset="0"/>
              </a:rPr>
              <a:t>) to align the lower mind.</a:t>
            </a:r>
          </a:p>
          <a:p>
            <a:pPr>
              <a:lnSpc>
                <a:spcPct val="107000"/>
              </a:lnSpc>
              <a:spcAft>
                <a:spcPts val="800"/>
              </a:spcAft>
            </a:pPr>
            <a:endParaRPr lang="en-US" sz="2400" dirty="0" smtClean="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US" sz="2400" dirty="0" smtClean="0">
                <a:effectLst/>
                <a:latin typeface="Arial" panose="020B0604020202020204" pitchFamily="34" charset="0"/>
                <a:ea typeface="Times New Roman" panose="02020603050405020304" pitchFamily="18" charset="0"/>
                <a:cs typeface="Arial" panose="020B0604020202020204" pitchFamily="34" charset="0"/>
              </a:rPr>
              <a:t> Choose or adapt one of these formulas:</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b="1" dirty="0" smtClean="0">
                <a:effectLst/>
                <a:latin typeface="Arial" panose="020B0604020202020204" pitchFamily="34" charset="0"/>
                <a:ea typeface="Times New Roman" panose="02020603050405020304" pitchFamily="18" charset="0"/>
                <a:cs typeface="Arial" panose="020B0604020202020204" pitchFamily="34" charset="0"/>
              </a:rPr>
              <a:t>For Spiritual Awakening:</a:t>
            </a:r>
            <a:r>
              <a:rPr lang="en-US" sz="2400" dirty="0" smtClean="0">
                <a:effectLst/>
                <a:latin typeface="Arial" panose="020B0604020202020204" pitchFamily="34" charset="0"/>
                <a:ea typeface="Times New Roman" panose="02020603050405020304" pitchFamily="18" charset="0"/>
                <a:cs typeface="Arial" panose="020B0604020202020204" pitchFamily="34" charset="0"/>
              </a:rPr>
              <a:t> </a:t>
            </a:r>
            <a:r>
              <a:rPr lang="en-US" sz="2400" i="1" dirty="0" smtClean="0">
                <a:effectLst/>
                <a:latin typeface="Arial" panose="020B0604020202020204" pitchFamily="34" charset="0"/>
                <a:ea typeface="Times New Roman" panose="02020603050405020304" pitchFamily="18" charset="0"/>
                <a:cs typeface="Arial" panose="020B0604020202020204" pitchFamily="34" charset="0"/>
              </a:rPr>
              <a:t>"I am aligned with my Higher Self, and my lower vehicles are perfect instruments of Divine Will.“</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b="1" dirty="0" smtClean="0">
                <a:effectLst/>
                <a:latin typeface="Arial" panose="020B0604020202020204" pitchFamily="34" charset="0"/>
                <a:ea typeface="Times New Roman" panose="02020603050405020304" pitchFamily="18" charset="0"/>
                <a:cs typeface="Arial" panose="020B0604020202020204" pitchFamily="34" charset="0"/>
              </a:rPr>
              <a:t>For Cosmic Integration:</a:t>
            </a:r>
            <a:r>
              <a:rPr lang="en-US" sz="2400" dirty="0" smtClean="0">
                <a:effectLst/>
                <a:latin typeface="Arial" panose="020B0604020202020204" pitchFamily="34" charset="0"/>
                <a:ea typeface="Times New Roman" panose="02020603050405020304" pitchFamily="18" charset="0"/>
                <a:cs typeface="Arial" panose="020B0604020202020204" pitchFamily="34" charset="0"/>
              </a:rPr>
              <a:t> </a:t>
            </a:r>
            <a:r>
              <a:rPr lang="en-US" sz="2400" i="1" dirty="0" smtClean="0">
                <a:effectLst/>
                <a:latin typeface="Arial" panose="020B0604020202020204" pitchFamily="34" charset="0"/>
                <a:ea typeface="Times New Roman" panose="02020603050405020304" pitchFamily="18" charset="0"/>
                <a:cs typeface="Arial" panose="020B0604020202020204" pitchFamily="34" charset="0"/>
              </a:rPr>
              <a:t>"I step beyond the illusion of separateness to realize my oneness with the All.“</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b="1" dirty="0" smtClean="0">
                <a:effectLst/>
                <a:latin typeface="Arial" panose="020B0604020202020204" pitchFamily="34" charset="0"/>
                <a:ea typeface="Times New Roman" panose="02020603050405020304" pitchFamily="18" charset="0"/>
                <a:cs typeface="Arial" panose="020B0604020202020204" pitchFamily="34" charset="0"/>
              </a:rPr>
              <a:t>For Evolutionary Service:</a:t>
            </a:r>
            <a:r>
              <a:rPr lang="en-US" sz="2400" dirty="0" smtClean="0">
                <a:effectLst/>
                <a:latin typeface="Arial" panose="020B0604020202020204" pitchFamily="34" charset="0"/>
                <a:ea typeface="Times New Roman" panose="02020603050405020304" pitchFamily="18" charset="0"/>
                <a:cs typeface="Arial" panose="020B0604020202020204" pitchFamily="34" charset="0"/>
              </a:rPr>
              <a:t> </a:t>
            </a:r>
            <a:r>
              <a:rPr lang="en-US" sz="2400" i="1" dirty="0" smtClean="0">
                <a:effectLst/>
                <a:latin typeface="Arial" panose="020B0604020202020204" pitchFamily="34" charset="0"/>
                <a:ea typeface="Times New Roman" panose="02020603050405020304" pitchFamily="18" charset="0"/>
                <a:cs typeface="Arial" panose="020B0604020202020204" pitchFamily="34" charset="0"/>
              </a:rPr>
              <a:t>"I awaken my spiritual intuition to serve the evolution of all living beings."</a:t>
            </a:r>
            <a:endParaRPr lang="en-US"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236321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2007" y="596347"/>
            <a:ext cx="9811910" cy="4218334"/>
          </a:xfrm>
          <a:prstGeom prst="rect">
            <a:avLst/>
          </a:prstGeom>
        </p:spPr>
        <p:txBody>
          <a:bodyPr wrap="square">
            <a:spAutoFit/>
          </a:bodyPr>
          <a:lstStyle/>
          <a:p>
            <a:pPr marR="0" lvl="0">
              <a:lnSpc>
                <a:spcPct val="107000"/>
              </a:lnSpc>
              <a:spcBef>
                <a:spcPts val="0"/>
              </a:spcBef>
              <a:spcAft>
                <a:spcPts val="0"/>
              </a:spcAft>
              <a:buSzPts val="1000"/>
              <a:tabLst>
                <a:tab pos="457200" algn="l"/>
              </a:tabLst>
            </a:pPr>
            <a:r>
              <a:rPr lang="en-US" sz="2800" b="1" dirty="0" smtClean="0">
                <a:effectLst/>
                <a:latin typeface="Arial" panose="020B0604020202020204" pitchFamily="34" charset="0"/>
                <a:ea typeface="Times New Roman" panose="02020603050405020304" pitchFamily="18" charset="0"/>
                <a:cs typeface="Times New Roman" panose="02020603050405020304" pitchFamily="18" charset="0"/>
              </a:rPr>
              <a:t>How does a theosophical Sankalpa differ from modern manifestation' or the Law of Attraction?</a:t>
            </a:r>
          </a:p>
          <a:p>
            <a:pPr marR="0" lvl="0">
              <a:lnSpc>
                <a:spcPct val="107000"/>
              </a:lnSpc>
              <a:spcBef>
                <a:spcPts val="0"/>
              </a:spcBef>
              <a:spcAft>
                <a:spcPts val="0"/>
              </a:spcAft>
              <a:buSzPts val="1000"/>
              <a:tabLst>
                <a:tab pos="457200" algn="l"/>
              </a:tabLst>
            </a:pPr>
            <a:endParaRPr lang="en-US" sz="2800" b="1" dirty="0" smtClean="0">
              <a:effectLst/>
              <a:latin typeface="Arial" panose="020B0604020202020204" pitchFamily="34" charset="0"/>
              <a:ea typeface="Times New Roman" panose="02020603050405020304" pitchFamily="18" charset="0"/>
              <a:cs typeface="Times New Roman" panose="02020603050405020304" pitchFamily="18" charset="0"/>
            </a:endParaRPr>
          </a:p>
          <a:p>
            <a:pPr marR="0" lvl="0">
              <a:lnSpc>
                <a:spcPct val="107000"/>
              </a:lnSpc>
              <a:spcBef>
                <a:spcPts val="0"/>
              </a:spcBef>
              <a:spcAft>
                <a:spcPts val="0"/>
              </a:spcAft>
              <a:buSzPts val="1000"/>
              <a:tabLst>
                <a:tab pos="457200" algn="l"/>
              </a:tabLst>
            </a:pPr>
            <a:r>
              <a:rPr lang="en-US" sz="2800" dirty="0" smtClean="0">
                <a:effectLst/>
                <a:latin typeface="Arial" panose="020B0604020202020204" pitchFamily="34" charset="0"/>
                <a:ea typeface="Times New Roman" panose="02020603050405020304" pitchFamily="18" charset="0"/>
                <a:cs typeface="Times New Roman" panose="02020603050405020304" pitchFamily="18" charset="0"/>
              </a:rPr>
              <a:t>Modern manifestation often focuses on the desires of the lower astral body (</a:t>
            </a:r>
            <a:r>
              <a:rPr lang="en-US" sz="2800" i="1" dirty="0" smtClean="0">
                <a:effectLst/>
                <a:latin typeface="Arial" panose="020B0604020202020204" pitchFamily="34" charset="0"/>
                <a:ea typeface="Times New Roman" panose="02020603050405020304" pitchFamily="18" charset="0"/>
                <a:cs typeface="Times New Roman" panose="02020603050405020304" pitchFamily="18" charset="0"/>
              </a:rPr>
              <a:t>Kama </a:t>
            </a:r>
            <a:r>
              <a:rPr lang="en-US" sz="2800" i="1" dirty="0" err="1" smtClean="0">
                <a:effectLst/>
                <a:latin typeface="Arial" panose="020B0604020202020204" pitchFamily="34" charset="0"/>
                <a:ea typeface="Times New Roman" panose="02020603050405020304" pitchFamily="18" charset="0"/>
                <a:cs typeface="Times New Roman" panose="02020603050405020304" pitchFamily="18" charset="0"/>
              </a:rPr>
              <a:t>Manas</a:t>
            </a:r>
            <a:r>
              <a:rPr lang="en-US" sz="2800" dirty="0" smtClean="0">
                <a:effectLst/>
                <a:latin typeface="Arial" panose="020B0604020202020204" pitchFamily="34" charset="0"/>
                <a:ea typeface="Times New Roman" panose="02020603050405020304" pitchFamily="18" charset="0"/>
                <a:cs typeface="Times New Roman" panose="02020603050405020304" pitchFamily="18" charset="0"/>
              </a:rPr>
              <a:t>)—like a new car or a specific relationship. </a:t>
            </a:r>
          </a:p>
          <a:p>
            <a:pPr marR="0" lvl="0">
              <a:lnSpc>
                <a:spcPct val="107000"/>
              </a:lnSpc>
              <a:spcBef>
                <a:spcPts val="0"/>
              </a:spcBef>
              <a:spcAft>
                <a:spcPts val="0"/>
              </a:spcAft>
              <a:buSzPts val="1000"/>
              <a:tabLst>
                <a:tab pos="457200" algn="l"/>
              </a:tabLst>
            </a:pPr>
            <a:r>
              <a:rPr lang="en-US" sz="2800" dirty="0" smtClean="0">
                <a:effectLst/>
                <a:latin typeface="Arial" panose="020B0604020202020204" pitchFamily="34" charset="0"/>
                <a:ea typeface="Times New Roman" panose="02020603050405020304" pitchFamily="18" charset="0"/>
                <a:cs typeface="Times New Roman" panose="02020603050405020304" pitchFamily="18" charset="0"/>
              </a:rPr>
              <a:t>A theosophical Sankalpa bypasses ego desires entirely. It is a directive from the </a:t>
            </a:r>
            <a:r>
              <a:rPr lang="en-US" sz="2800" i="1" dirty="0" smtClean="0">
                <a:effectLst/>
                <a:latin typeface="Arial" panose="020B0604020202020204" pitchFamily="34" charset="0"/>
                <a:ea typeface="Times New Roman" panose="02020603050405020304" pitchFamily="18" charset="0"/>
                <a:cs typeface="Times New Roman" panose="02020603050405020304" pitchFamily="18" charset="0"/>
              </a:rPr>
              <a:t>immortal triad</a:t>
            </a:r>
            <a:r>
              <a:rPr lang="en-US" sz="2800" dirty="0" smtClean="0">
                <a:effectLst/>
                <a:latin typeface="Arial" panose="020B0604020202020204" pitchFamily="34" charset="0"/>
                <a:ea typeface="Times New Roman" panose="02020603050405020304" pitchFamily="18" charset="0"/>
                <a:cs typeface="Times New Roman" panose="02020603050405020304" pitchFamily="18" charset="0"/>
              </a:rPr>
              <a:t> to align your personality with divine service and evolution.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31174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80064" y="253094"/>
            <a:ext cx="3690257" cy="6246357"/>
          </a:xfrm>
          <a:prstGeom prst="rect">
            <a:avLst/>
          </a:prstGeom>
        </p:spPr>
      </p:pic>
    </p:spTree>
    <p:extLst>
      <p:ext uri="{BB962C8B-B14F-4D97-AF65-F5344CB8AC3E}">
        <p14:creationId xmlns:p14="http://schemas.microsoft.com/office/powerpoint/2010/main" val="41136517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47282" y="464004"/>
            <a:ext cx="5276850" cy="5276850"/>
          </a:xfrm>
          <a:prstGeom prst="rect">
            <a:avLst/>
          </a:prstGeom>
        </p:spPr>
      </p:pic>
    </p:spTree>
    <p:extLst>
      <p:ext uri="{BB962C8B-B14F-4D97-AF65-F5344CB8AC3E}">
        <p14:creationId xmlns:p14="http://schemas.microsoft.com/office/powerpoint/2010/main" val="2523382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3802" y="442156"/>
            <a:ext cx="6961592" cy="6350529"/>
          </a:xfrm>
          <a:prstGeom prst="rect">
            <a:avLst/>
          </a:prstGeom>
        </p:spPr>
      </p:pic>
      <p:sp>
        <p:nvSpPr>
          <p:cNvPr id="3" name="Rectangle 2"/>
          <p:cNvSpPr/>
          <p:nvPr/>
        </p:nvSpPr>
        <p:spPr>
          <a:xfrm>
            <a:off x="7641770" y="889907"/>
            <a:ext cx="4131130" cy="4154984"/>
          </a:xfrm>
          <a:prstGeom prst="rect">
            <a:avLst/>
          </a:prstGeom>
        </p:spPr>
        <p:txBody>
          <a:bodyPr wrap="square">
            <a:spAutoFit/>
          </a:bodyPr>
          <a:lstStyle/>
          <a:p>
            <a:r>
              <a:rPr lang="en-US" sz="2400" b="1" dirty="0"/>
              <a:t>The sacred geometry of a triangle placed over a square represents the union of spirit and matter. </a:t>
            </a:r>
            <a:endParaRPr lang="en-US" sz="2400" b="1" dirty="0" smtClean="0"/>
          </a:p>
          <a:p>
            <a:endParaRPr lang="en-US" sz="2400" b="1" dirty="0"/>
          </a:p>
          <a:p>
            <a:r>
              <a:rPr lang="en-US" sz="2400" b="1" dirty="0" smtClean="0"/>
              <a:t>In </a:t>
            </a:r>
            <a:r>
              <a:rPr lang="en-US" sz="2400" b="1" dirty="0"/>
              <a:t>esoteric symbolism, the 4-sided square represents the material, earthly plane, while the 3-sided triangle (or pyramid) represents the spiritual or celestial realm.</a:t>
            </a:r>
          </a:p>
        </p:txBody>
      </p:sp>
    </p:spTree>
    <p:extLst>
      <p:ext uri="{BB962C8B-B14F-4D97-AF65-F5344CB8AC3E}">
        <p14:creationId xmlns:p14="http://schemas.microsoft.com/office/powerpoint/2010/main" val="30375313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0679" y="628650"/>
            <a:ext cx="8613321" cy="6001643"/>
          </a:xfrm>
          <a:prstGeom prst="rect">
            <a:avLst/>
          </a:prstGeom>
        </p:spPr>
        <p:txBody>
          <a:bodyPr wrap="square">
            <a:spAutoFit/>
          </a:bodyPr>
          <a:lstStyle/>
          <a:p>
            <a:endParaRPr lang="en-US" sz="2400" b="1" dirty="0" smtClean="0"/>
          </a:p>
          <a:p>
            <a:r>
              <a:rPr lang="en-US" sz="2400" b="1" dirty="0"/>
              <a:t>The sacred geometry of a triangle placed over a square represents the union of spirit and matter. In esoteric symbolism, the 4-sided square represents the material, earthly plane, while the 3-sided triangle (or pyramid) represents the spiritual or celestial realm</a:t>
            </a:r>
            <a:r>
              <a:rPr lang="en-US" sz="2400" b="1" dirty="0" smtClean="0"/>
              <a:t>.</a:t>
            </a:r>
            <a:endParaRPr lang="en-US" sz="2400" b="1" dirty="0"/>
          </a:p>
          <a:p>
            <a:endParaRPr lang="en-US" sz="2400" b="1" dirty="0" smtClean="0"/>
          </a:p>
          <a:p>
            <a:endParaRPr lang="en-US" sz="2400" b="1" dirty="0"/>
          </a:p>
          <a:p>
            <a:endParaRPr lang="en-US" sz="2400" b="1" dirty="0" smtClean="0"/>
          </a:p>
          <a:p>
            <a:endParaRPr lang="en-US" sz="2400" b="1" dirty="0"/>
          </a:p>
          <a:p>
            <a:r>
              <a:rPr lang="en-US" sz="2400" b="1" dirty="0" smtClean="0"/>
              <a:t>Drawing </a:t>
            </a:r>
            <a:r>
              <a:rPr lang="en-US" sz="2400" b="1" dirty="0"/>
              <a:t>a triangle over a square is a foundational step in the ancient alchemical pursuit of "squaring the circle." By connecting the corners and midpoints of a square to form triangles, the drawing is often enclosed in a circle. This transition from the rigid angles of a square </a:t>
            </a:r>
            <a:r>
              <a:rPr lang="en-US" sz="2400" b="1" dirty="0" smtClean="0"/>
              <a:t>(4-fold</a:t>
            </a:r>
            <a:r>
              <a:rPr lang="en-US" sz="2400" b="1" dirty="0"/>
              <a:t>) to the infinite curves of a circle </a:t>
            </a:r>
            <a:r>
              <a:rPr lang="en-US" sz="2400" b="1" dirty="0" smtClean="0"/>
              <a:t>(360-degrees) </a:t>
            </a:r>
            <a:r>
              <a:rPr lang="en-US" sz="2400" b="1" dirty="0"/>
              <a:t>represents the journey from terrestrial bounds to cosmic consciousness.</a:t>
            </a:r>
          </a:p>
        </p:txBody>
      </p:sp>
    </p:spTree>
    <p:extLst>
      <p:ext uri="{BB962C8B-B14F-4D97-AF65-F5344CB8AC3E}">
        <p14:creationId xmlns:p14="http://schemas.microsoft.com/office/powerpoint/2010/main" val="640385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0271" y="550606"/>
            <a:ext cx="11336593" cy="5909310"/>
          </a:xfrm>
          <a:prstGeom prst="rect">
            <a:avLst/>
          </a:prstGeom>
        </p:spPr>
        <p:txBody>
          <a:bodyPr wrap="square">
            <a:spAutoFit/>
          </a:bodyPr>
          <a:lstStyle/>
          <a:p>
            <a:r>
              <a:rPr lang="en-US" sz="2400" b="1" dirty="0" smtClean="0"/>
              <a:t>II.  Identifying The </a:t>
            </a:r>
            <a:r>
              <a:rPr lang="en-US" sz="2400" b="1" dirty="0"/>
              <a:t>Sevenfold Constitution of Man (The Vehicles of Consciousness)</a:t>
            </a:r>
            <a:endParaRPr lang="en-US" sz="2400" b="1" dirty="0" smtClean="0"/>
          </a:p>
          <a:p>
            <a:endParaRPr lang="en-US" sz="2400" b="1" dirty="0" smtClean="0"/>
          </a:p>
          <a:p>
            <a:r>
              <a:rPr lang="en-US" sz="2400" b="1" dirty="0" smtClean="0"/>
              <a:t>The </a:t>
            </a:r>
            <a:r>
              <a:rPr lang="en-US" sz="2400" b="1" dirty="0"/>
              <a:t>Lower Quaternary (The Temporary Personality</a:t>
            </a:r>
            <a:r>
              <a:rPr lang="en-US" sz="2400" b="1" dirty="0" smtClean="0"/>
              <a:t>):</a:t>
            </a:r>
          </a:p>
          <a:p>
            <a:endParaRPr lang="en-US" sz="2400" b="1" dirty="0" smtClean="0"/>
          </a:p>
          <a:p>
            <a:pPr marL="457200" indent="-457200">
              <a:buAutoNum type="arabicPeriod"/>
            </a:pPr>
            <a:r>
              <a:rPr lang="en-US" sz="2400" b="1" dirty="0" err="1" smtClean="0"/>
              <a:t>Sthula</a:t>
            </a:r>
            <a:r>
              <a:rPr lang="en-US" sz="2400" b="1" dirty="0" smtClean="0"/>
              <a:t> </a:t>
            </a:r>
            <a:r>
              <a:rPr lang="en-US" sz="2400" b="1" dirty="0" err="1"/>
              <a:t>Sharira</a:t>
            </a:r>
            <a:r>
              <a:rPr lang="en-US" sz="2400" b="1" dirty="0"/>
              <a:t>: The dense physical body</a:t>
            </a:r>
            <a:r>
              <a:rPr lang="en-US" sz="2400" b="1" dirty="0" smtClean="0"/>
              <a:t>.</a:t>
            </a:r>
          </a:p>
          <a:p>
            <a:pPr marL="457200" indent="-457200">
              <a:buAutoNum type="arabicPeriod"/>
            </a:pPr>
            <a:endParaRPr lang="en-US" sz="2400" b="1" dirty="0" smtClean="0"/>
          </a:p>
          <a:p>
            <a:pPr marL="457200" indent="-457200">
              <a:buAutoNum type="arabicPeriod"/>
            </a:pPr>
            <a:r>
              <a:rPr lang="en-US" sz="2400" b="1" dirty="0"/>
              <a:t>P</a:t>
            </a:r>
            <a:r>
              <a:rPr lang="en-US" sz="2400" b="1" dirty="0" smtClean="0"/>
              <a:t>ranamaya </a:t>
            </a:r>
            <a:r>
              <a:rPr lang="en-US" sz="2400" b="1" dirty="0"/>
              <a:t>Kosha (or Prana): The breath of life / vital energy vehicle</a:t>
            </a:r>
            <a:r>
              <a:rPr lang="en-US" sz="2400" b="1" dirty="0" smtClean="0"/>
              <a:t>.</a:t>
            </a:r>
          </a:p>
          <a:p>
            <a:pPr marL="457200" indent="-457200">
              <a:buAutoNum type="arabicPeriod"/>
            </a:pPr>
            <a:endParaRPr lang="en-US" sz="2400" b="1" dirty="0" smtClean="0"/>
          </a:p>
          <a:p>
            <a:r>
              <a:rPr lang="en-US" sz="2400" b="1" dirty="0" smtClean="0"/>
              <a:t>3.  </a:t>
            </a:r>
            <a:r>
              <a:rPr lang="en-US" sz="2400" b="1" dirty="0" err="1" smtClean="0"/>
              <a:t>Linga</a:t>
            </a:r>
            <a:r>
              <a:rPr lang="en-US" sz="2400" b="1" dirty="0" smtClean="0"/>
              <a:t> </a:t>
            </a:r>
            <a:r>
              <a:rPr lang="en-US" sz="2400" b="1" dirty="0" err="1" smtClean="0"/>
              <a:t>Sharira</a:t>
            </a:r>
            <a:r>
              <a:rPr lang="en-US" sz="2400" b="1" dirty="0" smtClean="0"/>
              <a:t>: The </a:t>
            </a:r>
            <a:r>
              <a:rPr lang="en-US" sz="2400" b="1" dirty="0"/>
              <a:t>astral double, etheric double, or "model body." It forms the invisible blueprint upon which the physical body is built and cannot exist separate from it</a:t>
            </a:r>
            <a:r>
              <a:rPr lang="en-US" sz="2400" b="1" dirty="0" smtClean="0"/>
              <a:t>.</a:t>
            </a:r>
          </a:p>
          <a:p>
            <a:endParaRPr lang="en-US" sz="2400" b="1" dirty="0" smtClean="0"/>
          </a:p>
          <a:p>
            <a:r>
              <a:rPr lang="en-US" sz="2400" b="1" dirty="0" smtClean="0"/>
              <a:t>4.  Kama </a:t>
            </a:r>
            <a:r>
              <a:rPr lang="en-US" sz="2400" b="1" dirty="0"/>
              <a:t>(or Kama-</a:t>
            </a:r>
            <a:r>
              <a:rPr lang="en-US" sz="2400" b="1" dirty="0" err="1"/>
              <a:t>Rupa</a:t>
            </a:r>
            <a:r>
              <a:rPr lang="en-US" sz="2400" b="1" dirty="0"/>
              <a:t>): The seat of animal desires, passions, and emotions. (When fused with intellect, it operates as Kama-</a:t>
            </a:r>
            <a:r>
              <a:rPr lang="en-US" sz="2400" b="1" dirty="0" err="1"/>
              <a:t>Manas</a:t>
            </a:r>
            <a:r>
              <a:rPr lang="en-US" sz="2400" b="1" dirty="0"/>
              <a:t> or the lower mind</a:t>
            </a:r>
            <a:r>
              <a:rPr lang="en-US" sz="2400" b="1" dirty="0" smtClean="0"/>
              <a:t>).</a:t>
            </a:r>
          </a:p>
          <a:p>
            <a:pPr marL="457200" indent="-457200">
              <a:buAutoNum type="arabicPeriod"/>
            </a:pPr>
            <a:endParaRPr lang="en-US" sz="2400" b="1" dirty="0"/>
          </a:p>
          <a:p>
            <a:endParaRPr lang="en-US" dirty="0"/>
          </a:p>
        </p:txBody>
      </p:sp>
      <p:pic>
        <p:nvPicPr>
          <p:cNvPr id="3" name="Picture 2"/>
          <p:cNvPicPr>
            <a:picLocks noChangeAspect="1"/>
          </p:cNvPicPr>
          <p:nvPr/>
        </p:nvPicPr>
        <p:blipFill>
          <a:blip r:embed="rId2"/>
          <a:stretch>
            <a:fillRect/>
          </a:stretch>
        </p:blipFill>
        <p:spPr>
          <a:xfrm>
            <a:off x="5280544" y="5674139"/>
            <a:ext cx="914479" cy="914479"/>
          </a:xfrm>
          <a:prstGeom prst="rect">
            <a:avLst/>
          </a:prstGeom>
        </p:spPr>
      </p:pic>
    </p:spTree>
    <p:extLst>
      <p:ext uri="{BB962C8B-B14F-4D97-AF65-F5344CB8AC3E}">
        <p14:creationId xmlns:p14="http://schemas.microsoft.com/office/powerpoint/2010/main" val="8526326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3961" y="698091"/>
            <a:ext cx="11208773" cy="4401205"/>
          </a:xfrm>
          <a:prstGeom prst="rect">
            <a:avLst/>
          </a:prstGeom>
        </p:spPr>
        <p:txBody>
          <a:bodyPr wrap="square">
            <a:spAutoFit/>
          </a:bodyPr>
          <a:lstStyle/>
          <a:p>
            <a:r>
              <a:rPr lang="en-US" sz="2800" b="1" dirty="0"/>
              <a:t>The Higher Triad (The Immortal </a:t>
            </a:r>
            <a:r>
              <a:rPr lang="en-US" sz="2800" b="1" dirty="0" smtClean="0"/>
              <a:t>Soul/The </a:t>
            </a:r>
            <a:r>
              <a:rPr lang="en-US" sz="2800" b="1" dirty="0"/>
              <a:t>Reincarnating Ego</a:t>
            </a:r>
            <a:r>
              <a:rPr lang="en-US" sz="2800" b="1" dirty="0" smtClean="0"/>
              <a:t>)</a:t>
            </a:r>
          </a:p>
          <a:p>
            <a:endParaRPr lang="en-US" sz="2800" b="1" dirty="0"/>
          </a:p>
          <a:p>
            <a:r>
              <a:rPr lang="en-US" sz="2800" b="1" dirty="0" smtClean="0"/>
              <a:t>5.  </a:t>
            </a:r>
            <a:r>
              <a:rPr lang="en-US" sz="2800" b="1" dirty="0" err="1" smtClean="0"/>
              <a:t>Manas</a:t>
            </a:r>
            <a:r>
              <a:rPr lang="en-US" sz="2800" b="1" dirty="0"/>
              <a:t>: The Higher Mind. The intellectual principle and the vehicle of abstract thought and spiritual ego</a:t>
            </a:r>
            <a:r>
              <a:rPr lang="en-US" sz="2800" b="1" dirty="0" smtClean="0"/>
              <a:t>.</a:t>
            </a:r>
          </a:p>
          <a:p>
            <a:pPr marL="514350" indent="-514350">
              <a:buAutoNum type="arabicPeriod" startAt="5"/>
            </a:pPr>
            <a:endParaRPr lang="en-US" sz="2800" b="1" dirty="0" smtClean="0"/>
          </a:p>
          <a:p>
            <a:r>
              <a:rPr lang="en-US" sz="2800" b="1" dirty="0" smtClean="0"/>
              <a:t>6. </a:t>
            </a:r>
            <a:r>
              <a:rPr lang="en-US" sz="2800" b="1" dirty="0" err="1" smtClean="0"/>
              <a:t>Buddhi</a:t>
            </a:r>
            <a:r>
              <a:rPr lang="en-US" sz="2800" b="1" dirty="0"/>
              <a:t>: The Intuitive Vehicle. The vehicle of pure soul-consciousness, universal love, discernment, and spiritual wisdom</a:t>
            </a:r>
            <a:r>
              <a:rPr lang="en-US" sz="2800" b="1" dirty="0" smtClean="0"/>
              <a:t>.</a:t>
            </a:r>
          </a:p>
          <a:p>
            <a:endParaRPr lang="en-US" sz="2800" b="1" dirty="0" smtClean="0"/>
          </a:p>
          <a:p>
            <a:r>
              <a:rPr lang="en-US" sz="2800" b="1" dirty="0" smtClean="0"/>
              <a:t>7. Atman</a:t>
            </a:r>
            <a:r>
              <a:rPr lang="en-US" sz="2800" b="1" dirty="0"/>
              <a:t>: The Spirit. The highest divine spark, the True Self, which is ultimately one with the universal absolute.</a:t>
            </a:r>
          </a:p>
        </p:txBody>
      </p:sp>
      <p:pic>
        <p:nvPicPr>
          <p:cNvPr id="4" name="Picture 3"/>
          <p:cNvPicPr>
            <a:picLocks noChangeAspect="1"/>
          </p:cNvPicPr>
          <p:nvPr/>
        </p:nvPicPr>
        <p:blipFill>
          <a:blip r:embed="rId3"/>
          <a:stretch>
            <a:fillRect/>
          </a:stretch>
        </p:blipFill>
        <p:spPr>
          <a:xfrm>
            <a:off x="4396247" y="5261794"/>
            <a:ext cx="3124200" cy="1466850"/>
          </a:xfrm>
          <a:prstGeom prst="rect">
            <a:avLst/>
          </a:prstGeom>
        </p:spPr>
      </p:pic>
    </p:spTree>
    <p:extLst>
      <p:ext uri="{BB962C8B-B14F-4D97-AF65-F5344CB8AC3E}">
        <p14:creationId xmlns:p14="http://schemas.microsoft.com/office/powerpoint/2010/main" val="27149165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1181</TotalTime>
  <Words>6573</Words>
  <Application>Microsoft Office PowerPoint</Application>
  <PresentationFormat>Widescreen</PresentationFormat>
  <Paragraphs>408</Paragraphs>
  <Slides>55</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Calibri Light</vt:lpstr>
      <vt:lpstr>Google Sans</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88</cp:revision>
  <dcterms:created xsi:type="dcterms:W3CDTF">2026-07-15T15:10:27Z</dcterms:created>
  <dcterms:modified xsi:type="dcterms:W3CDTF">2026-07-19T13:39:46Z</dcterms:modified>
</cp:coreProperties>
</file>